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Arimo" panose="020B0604020202020204" charset="0"/>
      <p:regular r:id="rId26"/>
    </p:embeddedFont>
    <p:embeddedFont>
      <p:font typeface="Childos Arabic" panose="020B0604020202020204" charset="-78"/>
      <p:regular r:id="rId27"/>
    </p:embeddedFont>
    <p:embeddedFont>
      <p:font typeface="Childos Arabic Bold" panose="020B0604020202020204" charset="-78"/>
      <p:regular r:id="rId28"/>
    </p:embeddedFont>
    <p:embeddedFont>
      <p:font typeface="Childos Arabic Medium" panose="020B0604020202020204" charset="-78"/>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03" y="25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sv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62.png"/><Relationship Id="rId10" Type="http://schemas.openxmlformats.org/officeDocument/2006/relationships/image" Target="../media/image14.png"/><Relationship Id="rId4" Type="http://schemas.openxmlformats.org/officeDocument/2006/relationships/image" Target="../media/image61.png"/><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11.sv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8.sv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s>
</file>

<file path=ppt/slides/_rels/slide1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14.png"/><Relationship Id="rId3" Type="http://schemas.openxmlformats.org/officeDocument/2006/relationships/image" Target="../media/image74.svg"/><Relationship Id="rId7" Type="http://schemas.openxmlformats.org/officeDocument/2006/relationships/image" Target="../media/image76.svg"/><Relationship Id="rId12" Type="http://schemas.openxmlformats.org/officeDocument/2006/relationships/hyperlink" Target="https://www.youtube.com/watch?v=IaDn_U8JRMM&amp;ab_channel=AMAZEOrg" TargetMode="External"/><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80.svg"/><Relationship Id="rId5" Type="http://schemas.openxmlformats.org/officeDocument/2006/relationships/image" Target="../media/image34.svg"/><Relationship Id="rId10" Type="http://schemas.openxmlformats.org/officeDocument/2006/relationships/image" Target="../media/image79.png"/><Relationship Id="rId4" Type="http://schemas.openxmlformats.org/officeDocument/2006/relationships/image" Target="../media/image33.png"/><Relationship Id="rId9" Type="http://schemas.openxmlformats.org/officeDocument/2006/relationships/image" Target="../media/image78.sv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6.svg"/><Relationship Id="rId7" Type="http://schemas.openxmlformats.org/officeDocument/2006/relationships/image" Target="../media/image84.sv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svg"/><Relationship Id="rId4" Type="http://schemas.openxmlformats.org/officeDocument/2006/relationships/image" Target="../media/image81.png"/><Relationship Id="rId9" Type="http://schemas.openxmlformats.org/officeDocument/2006/relationships/image" Target="../media/image85.png"/></Relationships>
</file>

<file path=ppt/slides/_rels/slide15.xml.rels><?xml version="1.0" encoding="UTF-8" standalone="yes"?>
<Relationships xmlns="http://schemas.openxmlformats.org/package/2006/relationships"><Relationship Id="rId3" Type="http://schemas.openxmlformats.org/officeDocument/2006/relationships/image" Target="../media/image87.svg"/><Relationship Id="rId7" Type="http://schemas.openxmlformats.org/officeDocument/2006/relationships/image" Target="../media/image14.png"/><Relationship Id="rId2"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hyperlink" Target="https://www.google.com/search?sca_esv=562916950&amp;q=genitals&amp;si=ACFMAn-fuhiZynqzEWN5DhRvBVhtMdKlqcUos7sEahjM31qPiTq06xzYTzupCIEQLWP7NhkRbhN1B7uj9H8qytNRkFjJj9t4lw%3D%3D&amp;expnd=1" TargetMode="External"/><Relationship Id="rId5" Type="http://schemas.openxmlformats.org/officeDocument/2006/relationships/hyperlink" Target="https://www.google.com/search?sca_esv=562916950&amp;q=climax&amp;si=ACFMAn8Vh8Mk37drt2pTIRWqgL6eDlnsvQNW-TkyIVc_ANtt4LVUp7HaVVVDAzonU0835fd9MY7rgXH-5432obtYh6nka7jWkw%3D%3D&amp;expnd=1" TargetMode="External"/><Relationship Id="rId4" Type="http://schemas.openxmlformats.org/officeDocument/2006/relationships/image" Target="../media/image88.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11.svg"/></Relationships>
</file>

<file path=ppt/slides/_rels/slide17.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svg"/><Relationship Id="rId18" Type="http://schemas.openxmlformats.org/officeDocument/2006/relationships/image" Target="../media/image102.svg"/><Relationship Id="rId3" Type="http://schemas.openxmlformats.org/officeDocument/2006/relationships/image" Target="../media/image82.svg"/><Relationship Id="rId7" Type="http://schemas.openxmlformats.org/officeDocument/2006/relationships/image" Target="../media/image92.svg"/><Relationship Id="rId12" Type="http://schemas.openxmlformats.org/officeDocument/2006/relationships/image" Target="../media/image97.png"/><Relationship Id="rId17" Type="http://schemas.openxmlformats.org/officeDocument/2006/relationships/image" Target="../media/image101.png"/><Relationship Id="rId2" Type="http://schemas.openxmlformats.org/officeDocument/2006/relationships/image" Target="../media/image81.png"/><Relationship Id="rId16" Type="http://schemas.openxmlformats.org/officeDocument/2006/relationships/image" Target="../media/image100.svg"/><Relationship Id="rId20" Type="http://schemas.openxmlformats.org/officeDocument/2006/relationships/image" Target="../media/image104.svg"/><Relationship Id="rId1" Type="http://schemas.openxmlformats.org/officeDocument/2006/relationships/slideLayout" Target="../slideLayouts/slideLayout7.xml"/><Relationship Id="rId6" Type="http://schemas.openxmlformats.org/officeDocument/2006/relationships/image" Target="../media/image91.png"/><Relationship Id="rId11" Type="http://schemas.openxmlformats.org/officeDocument/2006/relationships/image" Target="../media/image96.svg"/><Relationship Id="rId5" Type="http://schemas.openxmlformats.org/officeDocument/2006/relationships/image" Target="../media/image90.svg"/><Relationship Id="rId15" Type="http://schemas.openxmlformats.org/officeDocument/2006/relationships/image" Target="../media/image99.png"/><Relationship Id="rId10" Type="http://schemas.openxmlformats.org/officeDocument/2006/relationships/image" Target="../media/image95.png"/><Relationship Id="rId19" Type="http://schemas.openxmlformats.org/officeDocument/2006/relationships/image" Target="../media/image103.png"/><Relationship Id="rId4" Type="http://schemas.openxmlformats.org/officeDocument/2006/relationships/image" Target="../media/image89.png"/><Relationship Id="rId9" Type="http://schemas.openxmlformats.org/officeDocument/2006/relationships/image" Target="../media/image94.svg"/><Relationship Id="rId1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98.svg"/><Relationship Id="rId7" Type="http://schemas.openxmlformats.org/officeDocument/2006/relationships/image" Target="../media/image107.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06.svg"/><Relationship Id="rId10" Type="http://schemas.openxmlformats.org/officeDocument/2006/relationships/image" Target="../media/image110.svg"/><Relationship Id="rId4" Type="http://schemas.openxmlformats.org/officeDocument/2006/relationships/image" Target="../media/image105.png"/><Relationship Id="rId9" Type="http://schemas.openxmlformats.org/officeDocument/2006/relationships/image" Target="../media/image109.png"/></Relationships>
</file>

<file path=ppt/slides/_rels/slide19.xml.rels><?xml version="1.0" encoding="UTF-8" standalone="yes"?>
<Relationships xmlns="http://schemas.openxmlformats.org/package/2006/relationships"><Relationship Id="rId8" Type="http://schemas.openxmlformats.org/officeDocument/2006/relationships/image" Target="../media/image115.svg"/><Relationship Id="rId3" Type="http://schemas.openxmlformats.org/officeDocument/2006/relationships/image" Target="../media/image98.svg"/><Relationship Id="rId7" Type="http://schemas.openxmlformats.org/officeDocument/2006/relationships/image" Target="../media/image114.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112.svg"/><Relationship Id="rId4" Type="http://schemas.openxmlformats.org/officeDocument/2006/relationships/image" Target="../media/image111.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8.svg"/><Relationship Id="rId5" Type="http://schemas.openxmlformats.org/officeDocument/2006/relationships/image" Target="../media/image4.sv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3.svg"/></Relationships>
</file>

<file path=ppt/slides/_rels/slide20.xml.rels><?xml version="1.0" encoding="UTF-8" standalone="yes"?>
<Relationships xmlns="http://schemas.openxmlformats.org/package/2006/relationships"><Relationship Id="rId3" Type="http://schemas.openxmlformats.org/officeDocument/2006/relationships/image" Target="../media/image98.sv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18.svg"/><Relationship Id="rId5" Type="http://schemas.openxmlformats.org/officeDocument/2006/relationships/image" Target="../media/image117.png"/><Relationship Id="rId4" Type="http://schemas.openxmlformats.org/officeDocument/2006/relationships/image" Target="../media/image116.png"/></Relationships>
</file>

<file path=ppt/slides/_rels/slide21.xml.rels><?xml version="1.0" encoding="UTF-8" standalone="yes"?>
<Relationships xmlns="http://schemas.openxmlformats.org/package/2006/relationships"><Relationship Id="rId8" Type="http://schemas.openxmlformats.org/officeDocument/2006/relationships/image" Target="../media/image124.svg"/><Relationship Id="rId3" Type="http://schemas.openxmlformats.org/officeDocument/2006/relationships/image" Target="../media/image120.svg"/><Relationship Id="rId7" Type="http://schemas.openxmlformats.org/officeDocument/2006/relationships/image" Target="../media/image123.png"/><Relationship Id="rId2" Type="http://schemas.openxmlformats.org/officeDocument/2006/relationships/image" Target="../media/image119.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22.svg"/><Relationship Id="rId4" Type="http://schemas.openxmlformats.org/officeDocument/2006/relationships/image" Target="../media/image121.png"/></Relationships>
</file>

<file path=ppt/slides/_rels/slide22.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31.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130.svg"/><Relationship Id="rId17" Type="http://schemas.openxmlformats.org/officeDocument/2006/relationships/image" Target="../media/image14.png"/><Relationship Id="rId2" Type="http://schemas.openxmlformats.org/officeDocument/2006/relationships/notesSlide" Target="../notesSlides/notesSlide6.xml"/><Relationship Id="rId16" Type="http://schemas.openxmlformats.org/officeDocument/2006/relationships/image" Target="../media/image134.svg"/><Relationship Id="rId1" Type="http://schemas.openxmlformats.org/officeDocument/2006/relationships/slideLayout" Target="../slideLayouts/slideLayout7.xml"/><Relationship Id="rId6" Type="http://schemas.openxmlformats.org/officeDocument/2006/relationships/image" Target="../media/image126.svg"/><Relationship Id="rId11" Type="http://schemas.openxmlformats.org/officeDocument/2006/relationships/image" Target="../media/image129.png"/><Relationship Id="rId5" Type="http://schemas.openxmlformats.org/officeDocument/2006/relationships/image" Target="../media/image125.png"/><Relationship Id="rId15" Type="http://schemas.openxmlformats.org/officeDocument/2006/relationships/image" Target="../media/image133.png"/><Relationship Id="rId10" Type="http://schemas.openxmlformats.org/officeDocument/2006/relationships/image" Target="../media/image128.svg"/><Relationship Id="rId4" Type="http://schemas.openxmlformats.org/officeDocument/2006/relationships/image" Target="../media/image30.svg"/><Relationship Id="rId9" Type="http://schemas.openxmlformats.org/officeDocument/2006/relationships/image" Target="../media/image127.png"/><Relationship Id="rId14" Type="http://schemas.openxmlformats.org/officeDocument/2006/relationships/image" Target="../media/image132.svg"/></Relationships>
</file>

<file path=ppt/slides/_rels/slide2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36.svg"/><Relationship Id="rId7" Type="http://schemas.openxmlformats.org/officeDocument/2006/relationships/image" Target="../media/image138.svg"/><Relationship Id="rId2" Type="http://schemas.openxmlformats.org/officeDocument/2006/relationships/image" Target="../media/image135.png"/><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52.svg"/><Relationship Id="rId10" Type="http://schemas.openxmlformats.org/officeDocument/2006/relationships/image" Target="../media/image14.png"/><Relationship Id="rId4" Type="http://schemas.openxmlformats.org/officeDocument/2006/relationships/image" Target="../media/image51.png"/><Relationship Id="rId9" Type="http://schemas.openxmlformats.org/officeDocument/2006/relationships/image" Target="../media/image54.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11.svg"/></Relationships>
</file>

<file path=ppt/slides/_rels/slide6.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29.png"/><Relationship Id="rId7"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0.svg"/><Relationship Id="rId11" Type="http://schemas.openxmlformats.org/officeDocument/2006/relationships/image" Target="../media/image14.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0.svg"/><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9.png"/><Relationship Id="rId7" Type="http://schemas.openxmlformats.org/officeDocument/2006/relationships/image" Target="../media/image47.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14.png"/><Relationship Id="rId4" Type="http://schemas.openxmlformats.org/officeDocument/2006/relationships/image" Target="../media/image30.svg"/><Relationship Id="rId9" Type="http://schemas.openxmlformats.org/officeDocument/2006/relationships/image" Target="../media/image49.sv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57.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56.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2.svg"/><Relationship Id="rId11" Type="http://schemas.openxmlformats.org/officeDocument/2006/relationships/image" Target="../media/image55.png"/><Relationship Id="rId5" Type="http://schemas.openxmlformats.org/officeDocument/2006/relationships/image" Target="../media/image51.png"/><Relationship Id="rId15" Type="http://schemas.openxmlformats.org/officeDocument/2006/relationships/image" Target="../media/image14.png"/><Relationship Id="rId10" Type="http://schemas.openxmlformats.org/officeDocument/2006/relationships/image" Target="../media/image54.svg"/><Relationship Id="rId4" Type="http://schemas.openxmlformats.org/officeDocument/2006/relationships/image" Target="../media/image30.svg"/><Relationship Id="rId9" Type="http://schemas.openxmlformats.org/officeDocument/2006/relationships/image" Target="../media/image53.png"/><Relationship Id="rId14" Type="http://schemas.openxmlformats.org/officeDocument/2006/relationships/image" Target="../media/image5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a:off x="15548634" y="7049031"/>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grpSp>
        <p:nvGrpSpPr>
          <p:cNvPr id="7" name="Group 7"/>
          <p:cNvGrpSpPr/>
          <p:nvPr/>
        </p:nvGrpSpPr>
        <p:grpSpPr>
          <a:xfrm>
            <a:off x="3377921" y="2381806"/>
            <a:ext cx="11532157" cy="3200788"/>
            <a:chOff x="0" y="0"/>
            <a:chExt cx="12749821" cy="3538754"/>
          </a:xfrm>
        </p:grpSpPr>
        <p:sp>
          <p:nvSpPr>
            <p:cNvPr id="8" name="Freeform 8"/>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F3F1F5"/>
            </a:solidFill>
          </p:spPr>
          <p:txBody>
            <a:bodyPr/>
            <a:lstStyle/>
            <a:p>
              <a:endParaRPr lang="en-CA"/>
            </a:p>
          </p:txBody>
        </p:sp>
      </p:grpSp>
      <p:sp>
        <p:nvSpPr>
          <p:cNvPr id="9" name="TextBox 9"/>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5142A4"/>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
        <p:nvSpPr>
          <p:cNvPr id="10" name="Freeform 10"/>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TextBox 2"/>
          <p:cNvSpPr txBox="1"/>
          <p:nvPr/>
        </p:nvSpPr>
        <p:spPr>
          <a:xfrm>
            <a:off x="3703738" y="584200"/>
            <a:ext cx="10880525" cy="1010920"/>
          </a:xfrm>
          <a:prstGeom prst="rect">
            <a:avLst/>
          </a:prstGeom>
        </p:spPr>
        <p:txBody>
          <a:bodyPr lIns="0" tIns="0" rIns="0" bIns="0" rtlCol="0" anchor="t">
            <a:spAutoFit/>
          </a:bodyPr>
          <a:lstStyle/>
          <a:p>
            <a:pPr algn="ctr">
              <a:lnSpc>
                <a:spcPts val="3799"/>
              </a:lnSpc>
            </a:pPr>
            <a:r>
              <a:rPr lang="en-US" sz="3799">
                <a:solidFill>
                  <a:srgbClr val="5142A4"/>
                </a:solidFill>
                <a:latin typeface="Childos Arabic"/>
                <a:ea typeface="Childos Arabic"/>
                <a:cs typeface="Childos Arabic"/>
                <a:sym typeface="Childos Arabic"/>
              </a:rPr>
              <a:t>SOME STRATEGIES  TO HELP WHILE EXPERIENCING ALL THESE BODY  CHANGES </a:t>
            </a:r>
          </a:p>
        </p:txBody>
      </p:sp>
      <p:sp>
        <p:nvSpPr>
          <p:cNvPr id="3" name="Freeform 3"/>
          <p:cNvSpPr/>
          <p:nvPr/>
        </p:nvSpPr>
        <p:spPr>
          <a:xfrm>
            <a:off x="1985147" y="1712083"/>
            <a:ext cx="15274153" cy="8362599"/>
          </a:xfrm>
          <a:custGeom>
            <a:avLst/>
            <a:gdLst/>
            <a:ahLst/>
            <a:cxnLst/>
            <a:rect l="l" t="t" r="r" b="b"/>
            <a:pathLst>
              <a:path w="15274153" h="8362599">
                <a:moveTo>
                  <a:pt x="0" y="0"/>
                </a:moveTo>
                <a:lnTo>
                  <a:pt x="15274153" y="0"/>
                </a:lnTo>
                <a:lnTo>
                  <a:pt x="15274153" y="8362599"/>
                </a:lnTo>
                <a:lnTo>
                  <a:pt x="0" y="83625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TextBox 4"/>
          <p:cNvSpPr txBox="1"/>
          <p:nvPr/>
        </p:nvSpPr>
        <p:spPr>
          <a:xfrm>
            <a:off x="2538739" y="2895278"/>
            <a:ext cx="13717807" cy="6582657"/>
          </a:xfrm>
          <a:prstGeom prst="rect">
            <a:avLst/>
          </a:prstGeom>
        </p:spPr>
        <p:txBody>
          <a:bodyPr lIns="0" tIns="0" rIns="0" bIns="0" rtlCol="0" anchor="t">
            <a:spAutoFit/>
          </a:bodyPr>
          <a:lstStyle/>
          <a:p>
            <a:pPr marL="860096" lvl="1" indent="-430048" algn="ctr">
              <a:lnSpc>
                <a:spcPts val="3983"/>
              </a:lnSpc>
              <a:buFont typeface="Arial"/>
              <a:buChar char="•"/>
            </a:pPr>
            <a:r>
              <a:rPr lang="en-US" sz="3983">
                <a:solidFill>
                  <a:srgbClr val="FFFFFF"/>
                </a:solidFill>
                <a:latin typeface="Childos Arabic"/>
                <a:ea typeface="Childos Arabic"/>
                <a:cs typeface="Childos Arabic"/>
                <a:sym typeface="Childos Arabic"/>
              </a:rPr>
              <a:t>When you experience muscle pains or bruises from your body growing. You can take medication to ease the pain. </a:t>
            </a:r>
          </a:p>
          <a:p>
            <a:pPr marL="860096" lvl="1" indent="-430048" algn="ctr">
              <a:lnSpc>
                <a:spcPts val="3983"/>
              </a:lnSpc>
              <a:buFont typeface="Arial"/>
              <a:buChar char="•"/>
            </a:pPr>
            <a:r>
              <a:rPr lang="en-US" sz="3983">
                <a:solidFill>
                  <a:srgbClr val="FFFFFF"/>
                </a:solidFill>
                <a:latin typeface="Childos Arabic"/>
                <a:ea typeface="Childos Arabic"/>
                <a:cs typeface="Childos Arabic"/>
                <a:sym typeface="Childos Arabic"/>
              </a:rPr>
              <a:t>On your period you may want to wear a pad, diva cup, or tampon, use a hot water bottle or compress if you have stomach aches, and take medication for the pain. </a:t>
            </a:r>
          </a:p>
          <a:p>
            <a:pPr marL="860096" lvl="1" indent="-430048" algn="ctr">
              <a:lnSpc>
                <a:spcPts val="3983"/>
              </a:lnSpc>
              <a:buFont typeface="Arial"/>
              <a:buChar char="•"/>
            </a:pPr>
            <a:r>
              <a:rPr lang="en-US" sz="3983">
                <a:solidFill>
                  <a:srgbClr val="FFFFFF"/>
                </a:solidFill>
                <a:latin typeface="Childos Arabic"/>
                <a:ea typeface="Childos Arabic"/>
                <a:cs typeface="Childos Arabic"/>
                <a:sym typeface="Childos Arabic"/>
              </a:rPr>
              <a:t>Mood swings are intense changes in your emotional state. When experiencing mood swings, move your body through physical activity, write your feelings down, or let yourself cry. </a:t>
            </a:r>
          </a:p>
          <a:p>
            <a:pPr marL="860096" lvl="1" indent="-430048" algn="ctr">
              <a:lnSpc>
                <a:spcPts val="3983"/>
              </a:lnSpc>
              <a:buFont typeface="Arial"/>
              <a:buChar char="•"/>
            </a:pPr>
            <a:r>
              <a:rPr lang="en-US" sz="3983">
                <a:solidFill>
                  <a:srgbClr val="FFFFFF"/>
                </a:solidFill>
                <a:latin typeface="Childos Arabic"/>
                <a:ea typeface="Childos Arabic"/>
                <a:cs typeface="Childos Arabic"/>
                <a:sym typeface="Childos Arabic"/>
              </a:rPr>
              <a:t>The active sweat glands in your body release a strong odour especially when working out or stressed. Take daily showers or baths and wash yourself with soap and water. Wear deodorant under your armpits.</a:t>
            </a:r>
          </a:p>
          <a:p>
            <a:pPr algn="ctr">
              <a:lnSpc>
                <a:spcPts val="3983"/>
              </a:lnSpc>
            </a:pPr>
            <a:endParaRPr lang="en-US" sz="3983">
              <a:solidFill>
                <a:srgbClr val="FFFFFF"/>
              </a:solidFill>
              <a:latin typeface="Childos Arabic"/>
              <a:ea typeface="Childos Arabic"/>
              <a:cs typeface="Childos Arabic"/>
              <a:sym typeface="Childos Arabic"/>
            </a:endParaRPr>
          </a:p>
        </p:txBody>
      </p:sp>
      <p:sp>
        <p:nvSpPr>
          <p:cNvPr id="5" name="Freeform 5"/>
          <p:cNvSpPr/>
          <p:nvPr/>
        </p:nvSpPr>
        <p:spPr>
          <a:xfrm>
            <a:off x="233086" y="7277100"/>
            <a:ext cx="3095722" cy="2577188"/>
          </a:xfrm>
          <a:custGeom>
            <a:avLst/>
            <a:gdLst/>
            <a:ahLst/>
            <a:cxnLst/>
            <a:rect l="l" t="t" r="r" b="b"/>
            <a:pathLst>
              <a:path w="3095722" h="2577188">
                <a:moveTo>
                  <a:pt x="0" y="0"/>
                </a:moveTo>
                <a:lnTo>
                  <a:pt x="3095721" y="0"/>
                </a:lnTo>
                <a:lnTo>
                  <a:pt x="3095721" y="2577188"/>
                </a:lnTo>
                <a:lnTo>
                  <a:pt x="0" y="2577188"/>
                </a:lnTo>
                <a:lnTo>
                  <a:pt x="0" y="0"/>
                </a:lnTo>
                <a:close/>
              </a:path>
            </a:pathLst>
          </a:custGeom>
          <a:blipFill>
            <a:blip r:embed="rId4"/>
            <a:stretch>
              <a:fillRect/>
            </a:stretch>
          </a:blipFill>
        </p:spPr>
        <p:txBody>
          <a:bodyPr/>
          <a:lstStyle/>
          <a:p>
            <a:endParaRPr lang="en-CA"/>
          </a:p>
        </p:txBody>
      </p:sp>
      <p:sp>
        <p:nvSpPr>
          <p:cNvPr id="6" name="Freeform 6"/>
          <p:cNvSpPr/>
          <p:nvPr/>
        </p:nvSpPr>
        <p:spPr>
          <a:xfrm>
            <a:off x="233086" y="546100"/>
            <a:ext cx="2484822" cy="2936274"/>
          </a:xfrm>
          <a:custGeom>
            <a:avLst/>
            <a:gdLst/>
            <a:ahLst/>
            <a:cxnLst/>
            <a:rect l="l" t="t" r="r" b="b"/>
            <a:pathLst>
              <a:path w="2484822" h="2936274">
                <a:moveTo>
                  <a:pt x="0" y="0"/>
                </a:moveTo>
                <a:lnTo>
                  <a:pt x="2484821" y="0"/>
                </a:lnTo>
                <a:lnTo>
                  <a:pt x="2484821" y="2936274"/>
                </a:lnTo>
                <a:lnTo>
                  <a:pt x="0" y="29362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7" name="Freeform 7"/>
          <p:cNvSpPr/>
          <p:nvPr/>
        </p:nvSpPr>
        <p:spPr>
          <a:xfrm>
            <a:off x="14683212" y="0"/>
            <a:ext cx="2826876" cy="2646663"/>
          </a:xfrm>
          <a:custGeom>
            <a:avLst/>
            <a:gdLst/>
            <a:ahLst/>
            <a:cxnLst/>
            <a:rect l="l" t="t" r="r" b="b"/>
            <a:pathLst>
              <a:path w="2826876" h="2646663">
                <a:moveTo>
                  <a:pt x="0" y="0"/>
                </a:moveTo>
                <a:lnTo>
                  <a:pt x="2826876" y="0"/>
                </a:lnTo>
                <a:lnTo>
                  <a:pt x="2826876" y="2646663"/>
                </a:lnTo>
                <a:lnTo>
                  <a:pt x="0" y="264666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8" name="Freeform 8"/>
          <p:cNvSpPr/>
          <p:nvPr/>
        </p:nvSpPr>
        <p:spPr>
          <a:xfrm rot="1505088">
            <a:off x="16460523" y="2772967"/>
            <a:ext cx="1028623" cy="1945386"/>
          </a:xfrm>
          <a:custGeom>
            <a:avLst/>
            <a:gdLst/>
            <a:ahLst/>
            <a:cxnLst/>
            <a:rect l="l" t="t" r="r" b="b"/>
            <a:pathLst>
              <a:path w="1028623" h="1945386">
                <a:moveTo>
                  <a:pt x="0" y="0"/>
                </a:moveTo>
                <a:lnTo>
                  <a:pt x="1028623" y="0"/>
                </a:lnTo>
                <a:lnTo>
                  <a:pt x="1028623" y="1945386"/>
                </a:lnTo>
                <a:lnTo>
                  <a:pt x="0" y="1945386"/>
                </a:lnTo>
                <a:lnTo>
                  <a:pt x="0" y="0"/>
                </a:lnTo>
                <a:close/>
              </a:path>
            </a:pathLst>
          </a:custGeom>
          <a:blipFill>
            <a:blip r:embed="rId9"/>
            <a:stretch>
              <a:fillRect/>
            </a:stretch>
          </a:blipFill>
        </p:spPr>
        <p:txBody>
          <a:bodyPr/>
          <a:lstStyle/>
          <a:p>
            <a:endParaRPr lang="en-CA"/>
          </a:p>
        </p:txBody>
      </p:sp>
      <p:sp>
        <p:nvSpPr>
          <p:cNvPr id="9" name="Freeform 9"/>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5178435" y="2650180"/>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rot="-3486">
            <a:off x="5441714" y="4084356"/>
            <a:ext cx="7404329" cy="2873374"/>
          </a:xfrm>
          <a:prstGeom prst="rect">
            <a:avLst/>
          </a:prstGeom>
        </p:spPr>
        <p:txBody>
          <a:bodyPr lIns="0" tIns="0" rIns="0" bIns="0" rtlCol="0" anchor="t">
            <a:spAutoFit/>
          </a:bodyPr>
          <a:lstStyle/>
          <a:p>
            <a:pPr algn="ctr">
              <a:lnSpc>
                <a:spcPts val="11200"/>
              </a:lnSpc>
              <a:spcBef>
                <a:spcPct val="0"/>
              </a:spcBef>
            </a:pPr>
            <a:r>
              <a:rPr lang="en-US" sz="8000" spc="-200">
                <a:solidFill>
                  <a:srgbClr val="6E5AE2"/>
                </a:solidFill>
                <a:latin typeface="Childos Arabic"/>
                <a:ea typeface="Childos Arabic"/>
                <a:cs typeface="Childos Arabic"/>
                <a:sym typeface="Childos Arabic"/>
              </a:rPr>
              <a:t>Romantic &amp; Sexual Awakening</a:t>
            </a:r>
          </a:p>
        </p:txBody>
      </p:sp>
      <p:sp>
        <p:nvSpPr>
          <p:cNvPr id="7" name="Freeform 7"/>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a:off x="4117629" y="928083"/>
            <a:ext cx="10444400" cy="2145849"/>
          </a:xfrm>
          <a:custGeom>
            <a:avLst/>
            <a:gdLst/>
            <a:ahLst/>
            <a:cxnLst/>
            <a:rect l="l" t="t" r="r" b="b"/>
            <a:pathLst>
              <a:path w="10444400" h="2145849">
                <a:moveTo>
                  <a:pt x="0" y="0"/>
                </a:moveTo>
                <a:lnTo>
                  <a:pt x="10444400" y="0"/>
                </a:lnTo>
                <a:lnTo>
                  <a:pt x="10444400" y="2145849"/>
                </a:lnTo>
                <a:lnTo>
                  <a:pt x="0" y="21458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4565426" y="1669445"/>
            <a:ext cx="9996603" cy="787399"/>
          </a:xfrm>
          <a:prstGeom prst="rect">
            <a:avLst/>
          </a:prstGeom>
        </p:spPr>
        <p:txBody>
          <a:bodyPr lIns="0" tIns="0" rIns="0" bIns="0" rtlCol="0" anchor="t">
            <a:spAutoFit/>
          </a:bodyPr>
          <a:lstStyle/>
          <a:p>
            <a:pPr algn="ctr">
              <a:lnSpc>
                <a:spcPts val="5499"/>
              </a:lnSpc>
            </a:pPr>
            <a:r>
              <a:rPr lang="en-US" sz="5499" b="1" spc="313">
                <a:solidFill>
                  <a:srgbClr val="411A59"/>
                </a:solidFill>
                <a:latin typeface="Childos Arabic Bold"/>
                <a:ea typeface="Childos Arabic Bold"/>
                <a:cs typeface="Childos Arabic Bold"/>
                <a:sym typeface="Childos Arabic Bold"/>
              </a:rPr>
              <a:t>ROMANTIC AWAKENING</a:t>
            </a:r>
          </a:p>
        </p:txBody>
      </p:sp>
      <p:sp>
        <p:nvSpPr>
          <p:cNvPr id="4" name="Freeform 4"/>
          <p:cNvSpPr/>
          <p:nvPr/>
        </p:nvSpPr>
        <p:spPr>
          <a:xfrm>
            <a:off x="-1979199" y="3253570"/>
            <a:ext cx="21854258" cy="4490057"/>
          </a:xfrm>
          <a:custGeom>
            <a:avLst/>
            <a:gdLst/>
            <a:ahLst/>
            <a:cxnLst/>
            <a:rect l="l" t="t" r="r" b="b"/>
            <a:pathLst>
              <a:path w="21854258" h="4490057">
                <a:moveTo>
                  <a:pt x="0" y="0"/>
                </a:moveTo>
                <a:lnTo>
                  <a:pt x="21854258" y="0"/>
                </a:lnTo>
                <a:lnTo>
                  <a:pt x="21854258" y="4490057"/>
                </a:lnTo>
                <a:lnTo>
                  <a:pt x="0" y="449005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5" name="TextBox 5"/>
          <p:cNvSpPr txBox="1"/>
          <p:nvPr/>
        </p:nvSpPr>
        <p:spPr>
          <a:xfrm>
            <a:off x="2088130" y="4206333"/>
            <a:ext cx="14503399" cy="3151765"/>
          </a:xfrm>
          <a:prstGeom prst="rect">
            <a:avLst/>
          </a:prstGeom>
        </p:spPr>
        <p:txBody>
          <a:bodyPr lIns="0" tIns="0" rIns="0" bIns="0" rtlCol="0" anchor="t">
            <a:spAutoFit/>
          </a:bodyPr>
          <a:lstStyle/>
          <a:p>
            <a:pPr algn="ctr">
              <a:lnSpc>
                <a:spcPts val="4085"/>
              </a:lnSpc>
            </a:pPr>
            <a:r>
              <a:rPr lang="en-US" sz="4085" spc="232">
                <a:solidFill>
                  <a:srgbClr val="411A59"/>
                </a:solidFill>
                <a:latin typeface="Childos Arabic"/>
                <a:ea typeface="Childos Arabic"/>
                <a:cs typeface="Childos Arabic"/>
                <a:sym typeface="Childos Arabic"/>
              </a:rPr>
              <a:t>Hormones play a very important role throughout puberty.</a:t>
            </a:r>
          </a:p>
          <a:p>
            <a:pPr algn="ctr">
              <a:lnSpc>
                <a:spcPts val="4085"/>
              </a:lnSpc>
            </a:pPr>
            <a:endParaRPr lang="en-US" sz="4085" spc="232">
              <a:solidFill>
                <a:srgbClr val="411A59"/>
              </a:solidFill>
              <a:latin typeface="Childos Arabic"/>
              <a:ea typeface="Childos Arabic"/>
              <a:cs typeface="Childos Arabic"/>
              <a:sym typeface="Childos Arabic"/>
            </a:endParaRPr>
          </a:p>
          <a:p>
            <a:pPr algn="ctr">
              <a:lnSpc>
                <a:spcPts val="4085"/>
              </a:lnSpc>
              <a:spcBef>
                <a:spcPct val="0"/>
              </a:spcBef>
            </a:pPr>
            <a:r>
              <a:rPr lang="en-US" sz="4085" spc="232">
                <a:solidFill>
                  <a:srgbClr val="411A59"/>
                </a:solidFill>
                <a:latin typeface="Childos Arabic"/>
                <a:ea typeface="Childos Arabic"/>
                <a:cs typeface="Childos Arabic"/>
                <a:sym typeface="Childos Arabic"/>
              </a:rPr>
              <a:t> They not only cause bodily changes but also make your feelings and emotions change. That’s the reason why now some of you may be looking forward to dating, a relationship, and exploring your romantic life.</a:t>
            </a:r>
          </a:p>
        </p:txBody>
      </p:sp>
      <p:sp>
        <p:nvSpPr>
          <p:cNvPr id="6" name="Freeform 6"/>
          <p:cNvSpPr/>
          <p:nvPr/>
        </p:nvSpPr>
        <p:spPr>
          <a:xfrm flipH="1">
            <a:off x="2302192" y="322103"/>
            <a:ext cx="4526469" cy="3434458"/>
          </a:xfrm>
          <a:custGeom>
            <a:avLst/>
            <a:gdLst/>
            <a:ahLst/>
            <a:cxnLst/>
            <a:rect l="l" t="t" r="r" b="b"/>
            <a:pathLst>
              <a:path w="4526469" h="3434458">
                <a:moveTo>
                  <a:pt x="4526469" y="0"/>
                </a:moveTo>
                <a:lnTo>
                  <a:pt x="0" y="0"/>
                </a:lnTo>
                <a:lnTo>
                  <a:pt x="0" y="3434459"/>
                </a:lnTo>
                <a:lnTo>
                  <a:pt x="4526469" y="3434459"/>
                </a:lnTo>
                <a:lnTo>
                  <a:pt x="452646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 name="Freeform 7"/>
          <p:cNvSpPr/>
          <p:nvPr/>
        </p:nvSpPr>
        <p:spPr>
          <a:xfrm>
            <a:off x="12065060" y="283779"/>
            <a:ext cx="4526469" cy="3434458"/>
          </a:xfrm>
          <a:custGeom>
            <a:avLst/>
            <a:gdLst/>
            <a:ahLst/>
            <a:cxnLst/>
            <a:rect l="l" t="t" r="r" b="b"/>
            <a:pathLst>
              <a:path w="4526469" h="3434458">
                <a:moveTo>
                  <a:pt x="0" y="0"/>
                </a:moveTo>
                <a:lnTo>
                  <a:pt x="4526469" y="0"/>
                </a:lnTo>
                <a:lnTo>
                  <a:pt x="4526469" y="3434458"/>
                </a:lnTo>
                <a:lnTo>
                  <a:pt x="0" y="343445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Freeform 8"/>
          <p:cNvSpPr/>
          <p:nvPr/>
        </p:nvSpPr>
        <p:spPr>
          <a:xfrm>
            <a:off x="-304444" y="6875880"/>
            <a:ext cx="4422073" cy="3874842"/>
          </a:xfrm>
          <a:custGeom>
            <a:avLst/>
            <a:gdLst/>
            <a:ahLst/>
            <a:cxnLst/>
            <a:rect l="l" t="t" r="r" b="b"/>
            <a:pathLst>
              <a:path w="4422073" h="3874842">
                <a:moveTo>
                  <a:pt x="0" y="0"/>
                </a:moveTo>
                <a:lnTo>
                  <a:pt x="4422073" y="0"/>
                </a:lnTo>
                <a:lnTo>
                  <a:pt x="4422073" y="3874842"/>
                </a:lnTo>
                <a:lnTo>
                  <a:pt x="0" y="3874842"/>
                </a:lnTo>
                <a:lnTo>
                  <a:pt x="0" y="0"/>
                </a:lnTo>
                <a:close/>
              </a:path>
            </a:pathLst>
          </a:custGeom>
          <a:blipFill>
            <a:blip r:embed="rId6"/>
            <a:stretch>
              <a:fillRect/>
            </a:stretch>
          </a:blipFill>
        </p:spPr>
        <p:txBody>
          <a:bodyPr/>
          <a:lstStyle/>
          <a:p>
            <a:endParaRPr lang="en-CA"/>
          </a:p>
        </p:txBody>
      </p:sp>
      <p:sp>
        <p:nvSpPr>
          <p:cNvPr id="9" name="Freeform 9"/>
          <p:cNvSpPr/>
          <p:nvPr/>
        </p:nvSpPr>
        <p:spPr>
          <a:xfrm>
            <a:off x="14328294" y="6358188"/>
            <a:ext cx="3853590" cy="4077873"/>
          </a:xfrm>
          <a:custGeom>
            <a:avLst/>
            <a:gdLst/>
            <a:ahLst/>
            <a:cxnLst/>
            <a:rect l="l" t="t" r="r" b="b"/>
            <a:pathLst>
              <a:path w="3853590" h="4077873">
                <a:moveTo>
                  <a:pt x="0" y="0"/>
                </a:moveTo>
                <a:lnTo>
                  <a:pt x="3853590" y="0"/>
                </a:lnTo>
                <a:lnTo>
                  <a:pt x="3853590" y="4077873"/>
                </a:lnTo>
                <a:lnTo>
                  <a:pt x="0" y="4077873"/>
                </a:lnTo>
                <a:lnTo>
                  <a:pt x="0" y="0"/>
                </a:lnTo>
                <a:close/>
              </a:path>
            </a:pathLst>
          </a:custGeom>
          <a:blipFill>
            <a:blip r:embed="rId7"/>
            <a:stretch>
              <a:fillRect/>
            </a:stretch>
          </a:blipFill>
        </p:spPr>
        <p:txBody>
          <a:bodyPr/>
          <a:lstStyle/>
          <a:p>
            <a:endParaRPr lang="en-CA"/>
          </a:p>
        </p:txBody>
      </p:sp>
      <p:sp>
        <p:nvSpPr>
          <p:cNvPr id="10" name="Freeform 10"/>
          <p:cNvSpPr/>
          <p:nvPr/>
        </p:nvSpPr>
        <p:spPr>
          <a:xfrm>
            <a:off x="10609315" y="8839002"/>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8"/>
            <a:stretch>
              <a:fillRect/>
            </a:stretch>
          </a:blipFill>
        </p:spPr>
        <p:txBody>
          <a:bodyPr/>
          <a:lstStyle/>
          <a:p>
            <a:endParaRPr lang="en-C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rot="-5317354">
            <a:off x="-6420768" y="3923524"/>
            <a:ext cx="14898936" cy="3061054"/>
          </a:xfrm>
          <a:custGeom>
            <a:avLst/>
            <a:gdLst/>
            <a:ahLst/>
            <a:cxnLst/>
            <a:rect l="l" t="t" r="r" b="b"/>
            <a:pathLst>
              <a:path w="14898936" h="3061054">
                <a:moveTo>
                  <a:pt x="0" y="0"/>
                </a:moveTo>
                <a:lnTo>
                  <a:pt x="14898936" y="0"/>
                </a:lnTo>
                <a:lnTo>
                  <a:pt x="14898936" y="3061054"/>
                </a:lnTo>
                <a:lnTo>
                  <a:pt x="0" y="3061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5400000">
            <a:off x="11117314" y="4231898"/>
            <a:ext cx="11897065" cy="2444306"/>
          </a:xfrm>
          <a:custGeom>
            <a:avLst/>
            <a:gdLst/>
            <a:ahLst/>
            <a:cxnLst/>
            <a:rect l="l" t="t" r="r" b="b"/>
            <a:pathLst>
              <a:path w="11897065" h="2444306">
                <a:moveTo>
                  <a:pt x="0" y="0"/>
                </a:moveTo>
                <a:lnTo>
                  <a:pt x="11897066" y="0"/>
                </a:lnTo>
                <a:lnTo>
                  <a:pt x="11897066" y="2444306"/>
                </a:lnTo>
                <a:lnTo>
                  <a:pt x="0" y="24443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3235953" y="1629227"/>
            <a:ext cx="12360200" cy="6767210"/>
          </a:xfrm>
          <a:custGeom>
            <a:avLst/>
            <a:gdLst/>
            <a:ahLst/>
            <a:cxnLst/>
            <a:rect l="l" t="t" r="r" b="b"/>
            <a:pathLst>
              <a:path w="12360200" h="6767210">
                <a:moveTo>
                  <a:pt x="0" y="0"/>
                </a:moveTo>
                <a:lnTo>
                  <a:pt x="12360200" y="0"/>
                </a:lnTo>
                <a:lnTo>
                  <a:pt x="12360200" y="6767209"/>
                </a:lnTo>
                <a:lnTo>
                  <a:pt x="0" y="67672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8742715" y="8548836"/>
            <a:ext cx="1096121" cy="1418927"/>
          </a:xfrm>
          <a:custGeom>
            <a:avLst/>
            <a:gdLst/>
            <a:ahLst/>
            <a:cxnLst/>
            <a:rect l="l" t="t" r="r" b="b"/>
            <a:pathLst>
              <a:path w="1096121" h="1418927">
                <a:moveTo>
                  <a:pt x="0" y="0"/>
                </a:moveTo>
                <a:lnTo>
                  <a:pt x="1096121" y="0"/>
                </a:lnTo>
                <a:lnTo>
                  <a:pt x="1096121" y="1418928"/>
                </a:lnTo>
                <a:lnTo>
                  <a:pt x="0" y="14189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5990897" y="2271043"/>
            <a:ext cx="6306207" cy="4114800"/>
          </a:xfrm>
          <a:custGeom>
            <a:avLst/>
            <a:gdLst/>
            <a:ahLst/>
            <a:cxnLst/>
            <a:rect l="l" t="t" r="r" b="b"/>
            <a:pathLst>
              <a:path w="6306207" h="4114800">
                <a:moveTo>
                  <a:pt x="0" y="0"/>
                </a:moveTo>
                <a:lnTo>
                  <a:pt x="6306206" y="0"/>
                </a:lnTo>
                <a:lnTo>
                  <a:pt x="6306206"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TextBox 7"/>
          <p:cNvSpPr txBox="1"/>
          <p:nvPr/>
        </p:nvSpPr>
        <p:spPr>
          <a:xfrm>
            <a:off x="2948945" y="666697"/>
            <a:ext cx="12934215" cy="568325"/>
          </a:xfrm>
          <a:prstGeom prst="rect">
            <a:avLst/>
          </a:prstGeom>
        </p:spPr>
        <p:txBody>
          <a:bodyPr lIns="0" tIns="0" rIns="0" bIns="0" rtlCol="0" anchor="t">
            <a:spAutoFit/>
          </a:bodyPr>
          <a:lstStyle/>
          <a:p>
            <a:pPr algn="ctr">
              <a:lnSpc>
                <a:spcPts val="3999"/>
              </a:lnSpc>
            </a:pPr>
            <a:r>
              <a:rPr lang="en-US" sz="3999">
                <a:solidFill>
                  <a:srgbClr val="411A59"/>
                </a:solidFill>
                <a:latin typeface="Childos Arabic"/>
                <a:ea typeface="Childos Arabic"/>
                <a:cs typeface="Childos Arabic"/>
                <a:sym typeface="Childos Arabic"/>
              </a:rPr>
              <a:t>SEXUAL ORIENTATION: A SPECTRUM OF ATTRACTION</a:t>
            </a:r>
          </a:p>
        </p:txBody>
      </p:sp>
      <p:sp>
        <p:nvSpPr>
          <p:cNvPr id="8" name="TextBox 8"/>
          <p:cNvSpPr txBox="1"/>
          <p:nvPr/>
        </p:nvSpPr>
        <p:spPr>
          <a:xfrm>
            <a:off x="2948945" y="7162540"/>
            <a:ext cx="12981012" cy="533400"/>
          </a:xfrm>
          <a:prstGeom prst="rect">
            <a:avLst/>
          </a:prstGeom>
        </p:spPr>
        <p:txBody>
          <a:bodyPr lIns="0" tIns="0" rIns="0" bIns="0" rtlCol="0" anchor="t">
            <a:spAutoFit/>
          </a:bodyPr>
          <a:lstStyle/>
          <a:p>
            <a:pPr algn="ctr">
              <a:lnSpc>
                <a:spcPts val="4200"/>
              </a:lnSpc>
            </a:pPr>
            <a:r>
              <a:rPr lang="en-US" sz="3000" u="sng">
                <a:solidFill>
                  <a:srgbClr val="411A59"/>
                </a:solidFill>
                <a:latin typeface="Arimo"/>
                <a:ea typeface="Arimo"/>
                <a:cs typeface="Arimo"/>
                <a:sym typeface="Arimo"/>
                <a:hlinkClick r:id="rId12" tooltip="https://www.youtube.com/watch?v=IaDn_U8JRMM&amp;ab_channel=AMAZEOrg"/>
              </a:rPr>
              <a:t>https://www.youtube.com/watch?v=IaDn_U8JRMM&amp;ab_channel=AMAZEOrg</a:t>
            </a:r>
          </a:p>
        </p:txBody>
      </p:sp>
      <p:sp>
        <p:nvSpPr>
          <p:cNvPr id="9" name="Freeform 9"/>
          <p:cNvSpPr/>
          <p:nvPr/>
        </p:nvSpPr>
        <p:spPr>
          <a:xfrm>
            <a:off x="14127876" y="8698515"/>
            <a:ext cx="3431635" cy="1119571"/>
          </a:xfrm>
          <a:custGeom>
            <a:avLst/>
            <a:gdLst/>
            <a:ahLst/>
            <a:cxnLst/>
            <a:rect l="l" t="t" r="r" b="b"/>
            <a:pathLst>
              <a:path w="3431635" h="1119571">
                <a:moveTo>
                  <a:pt x="0" y="0"/>
                </a:moveTo>
                <a:lnTo>
                  <a:pt x="3431635" y="0"/>
                </a:lnTo>
                <a:lnTo>
                  <a:pt x="3431635" y="1119570"/>
                </a:lnTo>
                <a:lnTo>
                  <a:pt x="0" y="1119570"/>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BBDF8"/>
        </a:solidFill>
        <a:effectLst/>
      </p:bgPr>
    </p:bg>
    <p:spTree>
      <p:nvGrpSpPr>
        <p:cNvPr id="1" name=""/>
        <p:cNvGrpSpPr/>
        <p:nvPr/>
      </p:nvGrpSpPr>
      <p:grpSpPr>
        <a:xfrm>
          <a:off x="0" y="0"/>
          <a:ext cx="0" cy="0"/>
          <a:chOff x="0" y="0"/>
          <a:chExt cx="0" cy="0"/>
        </a:xfrm>
      </p:grpSpPr>
      <p:sp>
        <p:nvSpPr>
          <p:cNvPr id="2" name="Freeform 2"/>
          <p:cNvSpPr/>
          <p:nvPr/>
        </p:nvSpPr>
        <p:spPr>
          <a:xfrm>
            <a:off x="3053175" y="1959908"/>
            <a:ext cx="11629559" cy="6367184"/>
          </a:xfrm>
          <a:custGeom>
            <a:avLst/>
            <a:gdLst/>
            <a:ahLst/>
            <a:cxnLst/>
            <a:rect l="l" t="t" r="r" b="b"/>
            <a:pathLst>
              <a:path w="11629559" h="6367184">
                <a:moveTo>
                  <a:pt x="0" y="0"/>
                </a:moveTo>
                <a:lnTo>
                  <a:pt x="11629559" y="0"/>
                </a:lnTo>
                <a:lnTo>
                  <a:pt x="11629559" y="6367184"/>
                </a:lnTo>
                <a:lnTo>
                  <a:pt x="0" y="63671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438385" y="3799470"/>
            <a:ext cx="10859140" cy="3185039"/>
          </a:xfrm>
          <a:prstGeom prst="rect">
            <a:avLst/>
          </a:prstGeom>
        </p:spPr>
        <p:txBody>
          <a:bodyPr lIns="0" tIns="0" rIns="0" bIns="0" rtlCol="0" anchor="t">
            <a:spAutoFit/>
          </a:bodyPr>
          <a:lstStyle/>
          <a:p>
            <a:pPr algn="ctr">
              <a:lnSpc>
                <a:spcPts val="6145"/>
              </a:lnSpc>
              <a:spcBef>
                <a:spcPct val="0"/>
              </a:spcBef>
            </a:pPr>
            <a:r>
              <a:rPr lang="en-US" sz="6145" spc="350">
                <a:solidFill>
                  <a:srgbClr val="411A59"/>
                </a:solidFill>
                <a:latin typeface="Childos Arabic"/>
                <a:ea typeface="Childos Arabic"/>
                <a:cs typeface="Childos Arabic"/>
                <a:sym typeface="Childos Arabic"/>
              </a:rPr>
              <a:t>The word “horny” is a slang term for wanting to have sex experiences or being sexually aroused or excited.</a:t>
            </a:r>
          </a:p>
        </p:txBody>
      </p:sp>
      <p:sp>
        <p:nvSpPr>
          <p:cNvPr id="4" name="Freeform 4"/>
          <p:cNvSpPr/>
          <p:nvPr/>
        </p:nvSpPr>
        <p:spPr>
          <a:xfrm rot="964517">
            <a:off x="-1004950" y="5992663"/>
            <a:ext cx="5497464" cy="6745355"/>
          </a:xfrm>
          <a:custGeom>
            <a:avLst/>
            <a:gdLst/>
            <a:ahLst/>
            <a:cxnLst/>
            <a:rect l="l" t="t" r="r" b="b"/>
            <a:pathLst>
              <a:path w="5497464" h="6745355">
                <a:moveTo>
                  <a:pt x="0" y="0"/>
                </a:moveTo>
                <a:lnTo>
                  <a:pt x="5497464" y="0"/>
                </a:lnTo>
                <a:lnTo>
                  <a:pt x="5497464" y="6745354"/>
                </a:lnTo>
                <a:lnTo>
                  <a:pt x="0" y="67453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348849">
            <a:off x="1486494" y="2275738"/>
            <a:ext cx="2388181" cy="2397686"/>
          </a:xfrm>
          <a:custGeom>
            <a:avLst/>
            <a:gdLst/>
            <a:ahLst/>
            <a:cxnLst/>
            <a:rect l="l" t="t" r="r" b="b"/>
            <a:pathLst>
              <a:path w="2388181" h="2397686">
                <a:moveTo>
                  <a:pt x="0" y="0"/>
                </a:moveTo>
                <a:lnTo>
                  <a:pt x="2388181" y="0"/>
                </a:lnTo>
                <a:lnTo>
                  <a:pt x="2388181" y="2397685"/>
                </a:lnTo>
                <a:lnTo>
                  <a:pt x="0" y="2397685"/>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6" name="Freeform 6"/>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8"/>
            <a:stretch>
              <a:fillRect/>
            </a:stretch>
          </a:blipFill>
        </p:spPr>
        <p:txBody>
          <a:bodyPr/>
          <a:lstStyle/>
          <a:p>
            <a:endParaRPr lang="en-CA"/>
          </a:p>
        </p:txBody>
      </p:sp>
      <p:sp>
        <p:nvSpPr>
          <p:cNvPr id="7" name="Freeform 7"/>
          <p:cNvSpPr/>
          <p:nvPr/>
        </p:nvSpPr>
        <p:spPr>
          <a:xfrm>
            <a:off x="14086829" y="1585747"/>
            <a:ext cx="2954711" cy="2951017"/>
          </a:xfrm>
          <a:custGeom>
            <a:avLst/>
            <a:gdLst/>
            <a:ahLst/>
            <a:cxnLst/>
            <a:rect l="l" t="t" r="r" b="b"/>
            <a:pathLst>
              <a:path w="2954711" h="2951017">
                <a:moveTo>
                  <a:pt x="0" y="0"/>
                </a:moveTo>
                <a:lnTo>
                  <a:pt x="2954711" y="0"/>
                </a:lnTo>
                <a:lnTo>
                  <a:pt x="2954711" y="2951017"/>
                </a:lnTo>
                <a:lnTo>
                  <a:pt x="0" y="2951017"/>
                </a:lnTo>
                <a:lnTo>
                  <a:pt x="0" y="0"/>
                </a:lnTo>
                <a:close/>
              </a:path>
            </a:pathLst>
          </a:custGeom>
          <a:blipFill>
            <a:blip r:embed="rId9"/>
            <a:stretch>
              <a:fillRect/>
            </a:stretch>
          </a:blipFill>
        </p:spPr>
        <p:txBody>
          <a:bodyPr/>
          <a:lstStyle/>
          <a:p>
            <a:endParaRPr lang="en-CA"/>
          </a:p>
        </p:txBody>
      </p:sp>
      <p:sp>
        <p:nvSpPr>
          <p:cNvPr id="8" name="TextBox 8"/>
          <p:cNvSpPr txBox="1"/>
          <p:nvPr/>
        </p:nvSpPr>
        <p:spPr>
          <a:xfrm>
            <a:off x="3438385" y="727342"/>
            <a:ext cx="10818019" cy="880141"/>
          </a:xfrm>
          <a:prstGeom prst="rect">
            <a:avLst/>
          </a:prstGeom>
        </p:spPr>
        <p:txBody>
          <a:bodyPr lIns="0" tIns="0" rIns="0" bIns="0" rtlCol="0" anchor="t">
            <a:spAutoFit/>
          </a:bodyPr>
          <a:lstStyle/>
          <a:p>
            <a:pPr algn="ctr">
              <a:lnSpc>
                <a:spcPts val="6151"/>
              </a:lnSpc>
              <a:spcBef>
                <a:spcPct val="0"/>
              </a:spcBef>
            </a:pPr>
            <a:r>
              <a:rPr lang="en-US" sz="6151" spc="350">
                <a:solidFill>
                  <a:srgbClr val="411A59"/>
                </a:solidFill>
                <a:latin typeface="Childos Arabic"/>
                <a:ea typeface="Childos Arabic"/>
                <a:cs typeface="Childos Arabic"/>
                <a:sym typeface="Childos Arabic"/>
              </a:rPr>
              <a:t>BEING AROUSED (TURNED 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TextBox 2"/>
          <p:cNvSpPr txBox="1"/>
          <p:nvPr/>
        </p:nvSpPr>
        <p:spPr>
          <a:xfrm>
            <a:off x="850999" y="1085850"/>
            <a:ext cx="16543660" cy="742982"/>
          </a:xfrm>
          <a:prstGeom prst="rect">
            <a:avLst/>
          </a:prstGeom>
        </p:spPr>
        <p:txBody>
          <a:bodyPr lIns="0" tIns="0" rIns="0" bIns="0" rtlCol="0" anchor="t">
            <a:spAutoFit/>
          </a:bodyPr>
          <a:lstStyle/>
          <a:p>
            <a:pPr algn="ctr">
              <a:lnSpc>
                <a:spcPts val="5251"/>
              </a:lnSpc>
              <a:spcBef>
                <a:spcPct val="0"/>
              </a:spcBef>
            </a:pPr>
            <a:r>
              <a:rPr lang="en-US" sz="5251" spc="299">
                <a:solidFill>
                  <a:srgbClr val="411A59"/>
                </a:solidFill>
                <a:latin typeface="Childos Arabic"/>
                <a:ea typeface="Childos Arabic"/>
                <a:cs typeface="Childos Arabic"/>
                <a:sym typeface="Childos Arabic"/>
              </a:rPr>
              <a:t>WHAT HAPPENS IN THE BODY WHEN YOU FEEL HORNY?</a:t>
            </a:r>
          </a:p>
        </p:txBody>
      </p:sp>
      <p:sp>
        <p:nvSpPr>
          <p:cNvPr id="3" name="Freeform 3"/>
          <p:cNvSpPr/>
          <p:nvPr/>
        </p:nvSpPr>
        <p:spPr>
          <a:xfrm>
            <a:off x="514489" y="844822"/>
            <a:ext cx="17773511" cy="9442178"/>
          </a:xfrm>
          <a:custGeom>
            <a:avLst/>
            <a:gdLst/>
            <a:ahLst/>
            <a:cxnLst/>
            <a:rect l="l" t="t" r="r" b="b"/>
            <a:pathLst>
              <a:path w="17773511" h="9442178">
                <a:moveTo>
                  <a:pt x="0" y="0"/>
                </a:moveTo>
                <a:lnTo>
                  <a:pt x="17773511" y="0"/>
                </a:lnTo>
                <a:lnTo>
                  <a:pt x="17773511" y="9442178"/>
                </a:lnTo>
                <a:lnTo>
                  <a:pt x="0" y="94421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191658" y="7361903"/>
            <a:ext cx="3578100" cy="2925097"/>
          </a:xfrm>
          <a:custGeom>
            <a:avLst/>
            <a:gdLst/>
            <a:ahLst/>
            <a:cxnLst/>
            <a:rect l="l" t="t" r="r" b="b"/>
            <a:pathLst>
              <a:path w="3578100" h="2925097">
                <a:moveTo>
                  <a:pt x="0" y="0"/>
                </a:moveTo>
                <a:lnTo>
                  <a:pt x="3578100" y="0"/>
                </a:lnTo>
                <a:lnTo>
                  <a:pt x="3578100" y="2925097"/>
                </a:lnTo>
                <a:lnTo>
                  <a:pt x="0" y="2925097"/>
                </a:lnTo>
                <a:lnTo>
                  <a:pt x="0" y="0"/>
                </a:lnTo>
                <a:close/>
              </a:path>
            </a:pathLst>
          </a:custGeom>
          <a:blipFill>
            <a:blip r:embed="rId4"/>
            <a:stretch>
              <a:fillRect/>
            </a:stretch>
          </a:blipFill>
        </p:spPr>
        <p:txBody>
          <a:bodyPr/>
          <a:lstStyle/>
          <a:p>
            <a:endParaRPr lang="en-CA"/>
          </a:p>
        </p:txBody>
      </p:sp>
      <p:sp>
        <p:nvSpPr>
          <p:cNvPr id="5" name="TextBox 5"/>
          <p:cNvSpPr txBox="1"/>
          <p:nvPr/>
        </p:nvSpPr>
        <p:spPr>
          <a:xfrm>
            <a:off x="1385564" y="2872776"/>
            <a:ext cx="16418636" cy="5424371"/>
          </a:xfrm>
          <a:prstGeom prst="rect">
            <a:avLst/>
          </a:prstGeom>
        </p:spPr>
        <p:txBody>
          <a:bodyPr lIns="0" tIns="0" rIns="0" bIns="0" rtlCol="0" anchor="t">
            <a:spAutoFit/>
          </a:bodyPr>
          <a:lstStyle/>
          <a:p>
            <a:pPr algn="ctr">
              <a:lnSpc>
                <a:spcPts val="3557"/>
              </a:lnSpc>
              <a:spcBef>
                <a:spcPct val="0"/>
              </a:spcBef>
            </a:pPr>
            <a:r>
              <a:rPr lang="en-US" sz="3557" b="1" spc="202">
                <a:solidFill>
                  <a:srgbClr val="411A59"/>
                </a:solidFill>
                <a:latin typeface="Childos Arabic Bold"/>
                <a:ea typeface="Childos Arabic Bold"/>
                <a:cs typeface="Childos Arabic Bold"/>
                <a:sym typeface="Childos Arabic Bold"/>
              </a:rPr>
              <a:t>Vaginal lubrication</a:t>
            </a:r>
            <a:r>
              <a:rPr lang="en-US" sz="3557" spc="202">
                <a:solidFill>
                  <a:srgbClr val="411A59"/>
                </a:solidFill>
                <a:latin typeface="Childos Arabic"/>
                <a:ea typeface="Childos Arabic"/>
                <a:cs typeface="Childos Arabic"/>
                <a:sym typeface="Childos Arabic"/>
              </a:rPr>
              <a:t> is a naturally produced fluid that lubricates the vagina for penetration. This lubrication reduces friction in the vagina, increasing comfort during sex and reducing any feelings of soreness or irritation.</a:t>
            </a:r>
          </a:p>
          <a:p>
            <a:pPr algn="ctr">
              <a:lnSpc>
                <a:spcPts val="3557"/>
              </a:lnSpc>
              <a:spcBef>
                <a:spcPct val="0"/>
              </a:spcBef>
            </a:pPr>
            <a:endParaRPr lang="en-US" sz="3557" spc="202">
              <a:solidFill>
                <a:srgbClr val="411A59"/>
              </a:solidFill>
              <a:latin typeface="Childos Arabic"/>
              <a:ea typeface="Childos Arabic"/>
              <a:cs typeface="Childos Arabic"/>
              <a:sym typeface="Childos Arabic"/>
            </a:endParaRPr>
          </a:p>
          <a:p>
            <a:pPr algn="ctr">
              <a:lnSpc>
                <a:spcPts val="3557"/>
              </a:lnSpc>
              <a:spcBef>
                <a:spcPct val="0"/>
              </a:spcBef>
            </a:pPr>
            <a:r>
              <a:rPr lang="en-US" sz="3557" spc="202">
                <a:solidFill>
                  <a:srgbClr val="411A59"/>
                </a:solidFill>
                <a:latin typeface="Childos Arabic"/>
                <a:ea typeface="Childos Arabic"/>
                <a:cs typeface="Childos Arabic"/>
                <a:sym typeface="Childos Arabic"/>
              </a:rPr>
              <a:t>An </a:t>
            </a:r>
            <a:r>
              <a:rPr lang="en-US" sz="3557" b="1" spc="202">
                <a:solidFill>
                  <a:srgbClr val="411A59"/>
                </a:solidFill>
                <a:latin typeface="Childos Arabic Bold"/>
                <a:ea typeface="Childos Arabic Bold"/>
                <a:cs typeface="Childos Arabic Bold"/>
                <a:sym typeface="Childos Arabic Bold"/>
              </a:rPr>
              <a:t>erection</a:t>
            </a:r>
            <a:r>
              <a:rPr lang="en-US" sz="3557" spc="202">
                <a:solidFill>
                  <a:srgbClr val="411A59"/>
                </a:solidFill>
                <a:latin typeface="Childos Arabic"/>
                <a:ea typeface="Childos Arabic"/>
                <a:cs typeface="Childos Arabic"/>
                <a:sym typeface="Childos Arabic"/>
              </a:rPr>
              <a:t> is when the penis becomes hard and enlarged from an increased blood flow. Erections can happen from sexual arousal or excitement. Just because you have an erection doesn’t necessarily mean you are horny. </a:t>
            </a:r>
          </a:p>
          <a:p>
            <a:pPr algn="ctr">
              <a:lnSpc>
                <a:spcPts val="3557"/>
              </a:lnSpc>
              <a:spcBef>
                <a:spcPct val="0"/>
              </a:spcBef>
            </a:pPr>
            <a:endParaRPr lang="en-US" sz="3557" spc="202">
              <a:solidFill>
                <a:srgbClr val="411A59"/>
              </a:solidFill>
              <a:latin typeface="Childos Arabic"/>
              <a:ea typeface="Childos Arabic"/>
              <a:cs typeface="Childos Arabic"/>
              <a:sym typeface="Childos Arabic"/>
            </a:endParaRPr>
          </a:p>
          <a:p>
            <a:pPr algn="ctr">
              <a:lnSpc>
                <a:spcPts val="3557"/>
              </a:lnSpc>
              <a:spcBef>
                <a:spcPct val="0"/>
              </a:spcBef>
            </a:pPr>
            <a:r>
              <a:rPr lang="en-US" sz="3557" b="1" spc="202">
                <a:solidFill>
                  <a:srgbClr val="411A59"/>
                </a:solidFill>
                <a:latin typeface="Childos Arabic Bold"/>
                <a:ea typeface="Childos Arabic Bold"/>
                <a:cs typeface="Childos Arabic Bold"/>
                <a:sym typeface="Childos Arabic Bold"/>
              </a:rPr>
              <a:t>Orgasm</a:t>
            </a:r>
            <a:r>
              <a:rPr lang="en-US" sz="3557" spc="202">
                <a:solidFill>
                  <a:srgbClr val="411A59"/>
                </a:solidFill>
                <a:latin typeface="Childos Arabic"/>
                <a:ea typeface="Childos Arabic"/>
                <a:cs typeface="Childos Arabic"/>
                <a:sym typeface="Childos Arabic"/>
              </a:rPr>
              <a:t> is a </a:t>
            </a:r>
            <a:r>
              <a:rPr lang="en-US" sz="3557" spc="202">
                <a:solidFill>
                  <a:srgbClr val="411A59"/>
                </a:solidFill>
                <a:latin typeface="Childos Arabic"/>
                <a:ea typeface="Childos Arabic"/>
                <a:cs typeface="Childos Arabic"/>
                <a:sym typeface="Childos Arabic"/>
                <a:hlinkClick r:id="rId5" tooltip="https://www.google.com/search?sca_esv=562916950&amp;q=climax&amp;si=ACFMAn8Vh8Mk37drt2pTIRWqgL6eDlnsvQNW-TkyIVc_ANtt4LVUp7HaVVVDAzonU0835fd9MY7rgXH-5432obtYh6nka7jWkw%3D%3D&amp;expnd=1"/>
              </a:rPr>
              <a:t>climax</a:t>
            </a:r>
            <a:r>
              <a:rPr lang="en-US" sz="3557" spc="202">
                <a:solidFill>
                  <a:srgbClr val="411A59"/>
                </a:solidFill>
                <a:latin typeface="Childos Arabic"/>
                <a:ea typeface="Childos Arabic"/>
                <a:cs typeface="Childos Arabic"/>
                <a:sym typeface="Childos Arabic"/>
              </a:rPr>
              <a:t> of sexual excitement with feelings of pleasure centered in the </a:t>
            </a:r>
            <a:r>
              <a:rPr lang="en-US" sz="3557" spc="202">
                <a:solidFill>
                  <a:srgbClr val="411A59"/>
                </a:solidFill>
                <a:latin typeface="Childos Arabic"/>
                <a:ea typeface="Childos Arabic"/>
                <a:cs typeface="Childos Arabic"/>
                <a:sym typeface="Childos Arabic"/>
                <a:hlinkClick r:id="rId6" tooltip="https://www.google.com/search?sca_esv=562916950&amp;q=genitals&amp;si=ACFMAn-fuhiZynqzEWN5DhRvBVhtMdKlqcUos7sEahjM31qPiTq06xzYTzupCIEQLWP7NhkRbhN1B7uj9H8qytNRkFjJj9t4lw%3D%3D&amp;expnd=1"/>
              </a:rPr>
              <a:t>genitals</a:t>
            </a:r>
            <a:r>
              <a:rPr lang="en-US" sz="3557" spc="202">
                <a:solidFill>
                  <a:srgbClr val="411A59"/>
                </a:solidFill>
                <a:latin typeface="Childos Arabic"/>
                <a:ea typeface="Childos Arabic"/>
                <a:cs typeface="Childos Arabic"/>
                <a:sym typeface="Childos Arabic"/>
              </a:rPr>
              <a:t>. People with penises experience orgasm at the same time as ejaculation (when sperm is shot out of the penis).</a:t>
            </a:r>
          </a:p>
          <a:p>
            <a:pPr algn="ctr">
              <a:lnSpc>
                <a:spcPts val="3557"/>
              </a:lnSpc>
              <a:spcBef>
                <a:spcPct val="0"/>
              </a:spcBef>
            </a:pPr>
            <a:endParaRPr lang="en-US" sz="3557" spc="202">
              <a:solidFill>
                <a:srgbClr val="411A59"/>
              </a:solidFill>
              <a:latin typeface="Childos Arabic"/>
              <a:ea typeface="Childos Arabic"/>
              <a:cs typeface="Childos Arabic"/>
              <a:sym typeface="Childos Arabic"/>
            </a:endParaRPr>
          </a:p>
        </p:txBody>
      </p:sp>
      <p:sp>
        <p:nvSpPr>
          <p:cNvPr id="6" name="Freeform 6"/>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7"/>
            <a:stretch>
              <a:fillRect/>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5178435" y="2772174"/>
            <a:ext cx="7931130" cy="5631102"/>
          </a:xfrm>
          <a:custGeom>
            <a:avLst/>
            <a:gdLst/>
            <a:ahLst/>
            <a:cxnLst/>
            <a:rect l="l" t="t" r="r" b="b"/>
            <a:pathLst>
              <a:path w="7931130" h="5631102">
                <a:moveTo>
                  <a:pt x="0" y="0"/>
                </a:moveTo>
                <a:lnTo>
                  <a:pt x="7931130" y="0"/>
                </a:lnTo>
                <a:lnTo>
                  <a:pt x="7931130" y="5631103"/>
                </a:lnTo>
                <a:lnTo>
                  <a:pt x="0" y="563110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rot="-3486">
            <a:off x="5441690" y="3984936"/>
            <a:ext cx="7404329" cy="3575051"/>
          </a:xfrm>
          <a:prstGeom prst="rect">
            <a:avLst/>
          </a:prstGeom>
        </p:spPr>
        <p:txBody>
          <a:bodyPr lIns="0" tIns="0" rIns="0" bIns="0" rtlCol="0" anchor="t">
            <a:spAutoFit/>
          </a:bodyPr>
          <a:lstStyle/>
          <a:p>
            <a:pPr algn="ctr">
              <a:lnSpc>
                <a:spcPts val="13999"/>
              </a:lnSpc>
              <a:spcBef>
                <a:spcPct val="0"/>
              </a:spcBef>
            </a:pPr>
            <a:r>
              <a:rPr lang="en-US" sz="9999" spc="-249">
                <a:solidFill>
                  <a:srgbClr val="6E5AE2"/>
                </a:solidFill>
                <a:latin typeface="Childos Arabic"/>
                <a:ea typeface="Childos Arabic"/>
                <a:cs typeface="Childos Arabic"/>
                <a:sym typeface="Childos Arabic"/>
              </a:rPr>
              <a:t>Personal Safety</a:t>
            </a:r>
          </a:p>
        </p:txBody>
      </p:sp>
      <p:sp>
        <p:nvSpPr>
          <p:cNvPr id="7" name="Freeform 7"/>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D9FF"/>
        </a:solidFill>
        <a:effectLst/>
      </p:bgPr>
    </p:bg>
    <p:spTree>
      <p:nvGrpSpPr>
        <p:cNvPr id="1" name=""/>
        <p:cNvGrpSpPr/>
        <p:nvPr/>
      </p:nvGrpSpPr>
      <p:grpSpPr>
        <a:xfrm>
          <a:off x="0" y="0"/>
          <a:ext cx="0" cy="0"/>
          <a:chOff x="0" y="0"/>
          <a:chExt cx="0" cy="0"/>
        </a:xfrm>
      </p:grpSpPr>
      <p:sp>
        <p:nvSpPr>
          <p:cNvPr id="2" name="Freeform 2"/>
          <p:cNvSpPr/>
          <p:nvPr/>
        </p:nvSpPr>
        <p:spPr>
          <a:xfrm rot="9215944">
            <a:off x="-1497794" y="-21604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rot="-2529515" flipV="1">
            <a:off x="1521801" y="-1287056"/>
            <a:ext cx="4544869" cy="3221176"/>
          </a:xfrm>
          <a:custGeom>
            <a:avLst/>
            <a:gdLst/>
            <a:ahLst/>
            <a:cxnLst/>
            <a:rect l="l" t="t" r="r" b="b"/>
            <a:pathLst>
              <a:path w="4544869" h="3221176">
                <a:moveTo>
                  <a:pt x="0" y="3221176"/>
                </a:moveTo>
                <a:lnTo>
                  <a:pt x="4544869" y="3221176"/>
                </a:lnTo>
                <a:lnTo>
                  <a:pt x="4544869" y="0"/>
                </a:lnTo>
                <a:lnTo>
                  <a:pt x="0" y="0"/>
                </a:lnTo>
                <a:lnTo>
                  <a:pt x="0" y="3221176"/>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rot="10624479">
            <a:off x="59140" y="2439735"/>
            <a:ext cx="2365166" cy="2378048"/>
          </a:xfrm>
          <a:custGeom>
            <a:avLst/>
            <a:gdLst/>
            <a:ahLst/>
            <a:cxnLst/>
            <a:rect l="l" t="t" r="r" b="b"/>
            <a:pathLst>
              <a:path w="2365166" h="2378048">
                <a:moveTo>
                  <a:pt x="0" y="0"/>
                </a:moveTo>
                <a:lnTo>
                  <a:pt x="2365167" y="0"/>
                </a:lnTo>
                <a:lnTo>
                  <a:pt x="2365167" y="2378047"/>
                </a:lnTo>
                <a:lnTo>
                  <a:pt x="0" y="237804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016826" flipH="1">
            <a:off x="-406823" y="4793199"/>
            <a:ext cx="3297092" cy="3106136"/>
          </a:xfrm>
          <a:custGeom>
            <a:avLst/>
            <a:gdLst/>
            <a:ahLst/>
            <a:cxnLst/>
            <a:rect l="l" t="t" r="r" b="b"/>
            <a:pathLst>
              <a:path w="3297092" h="3106136">
                <a:moveTo>
                  <a:pt x="3297093" y="0"/>
                </a:moveTo>
                <a:lnTo>
                  <a:pt x="0" y="0"/>
                </a:lnTo>
                <a:lnTo>
                  <a:pt x="0" y="3106136"/>
                </a:lnTo>
                <a:lnTo>
                  <a:pt x="3297093" y="3106136"/>
                </a:lnTo>
                <a:lnTo>
                  <a:pt x="329709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rot="-10800000">
            <a:off x="153348" y="8325169"/>
            <a:ext cx="1750703" cy="1391079"/>
          </a:xfrm>
          <a:custGeom>
            <a:avLst/>
            <a:gdLst/>
            <a:ahLst/>
            <a:cxnLst/>
            <a:rect l="l" t="t" r="r" b="b"/>
            <a:pathLst>
              <a:path w="1750703" h="1391079">
                <a:moveTo>
                  <a:pt x="0" y="0"/>
                </a:moveTo>
                <a:lnTo>
                  <a:pt x="1750704" y="0"/>
                </a:lnTo>
                <a:lnTo>
                  <a:pt x="1750704" y="1391080"/>
                </a:lnTo>
                <a:lnTo>
                  <a:pt x="0" y="13910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Freeform 7"/>
          <p:cNvSpPr/>
          <p:nvPr/>
        </p:nvSpPr>
        <p:spPr>
          <a:xfrm>
            <a:off x="3042416" y="1671516"/>
            <a:ext cx="14693576" cy="8044733"/>
          </a:xfrm>
          <a:custGeom>
            <a:avLst/>
            <a:gdLst/>
            <a:ahLst/>
            <a:cxnLst/>
            <a:rect l="l" t="t" r="r" b="b"/>
            <a:pathLst>
              <a:path w="14693576" h="8044733">
                <a:moveTo>
                  <a:pt x="0" y="0"/>
                </a:moveTo>
                <a:lnTo>
                  <a:pt x="14693575" y="0"/>
                </a:lnTo>
                <a:lnTo>
                  <a:pt x="14693575" y="8044733"/>
                </a:lnTo>
                <a:lnTo>
                  <a:pt x="0" y="804473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8" name="TextBox 8"/>
          <p:cNvSpPr txBox="1"/>
          <p:nvPr/>
        </p:nvSpPr>
        <p:spPr>
          <a:xfrm>
            <a:off x="4168421" y="2794766"/>
            <a:ext cx="12025177" cy="6921483"/>
          </a:xfrm>
          <a:prstGeom prst="rect">
            <a:avLst/>
          </a:prstGeom>
        </p:spPr>
        <p:txBody>
          <a:bodyPr lIns="0" tIns="0" rIns="0" bIns="0" rtlCol="0" anchor="t">
            <a:spAutoFit/>
          </a:bodyPr>
          <a:lstStyle/>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touches your private parts (with their hands or with another part of their body). </a:t>
            </a:r>
          </a:p>
          <a:p>
            <a:pPr algn="just">
              <a:lnSpc>
                <a:spcPts val="2988"/>
              </a:lnSpc>
            </a:pPr>
            <a:endParaRPr lang="en-US" sz="2988" spc="170">
              <a:solidFill>
                <a:srgbClr val="411A59"/>
              </a:solidFill>
              <a:latin typeface="Childos Arabic"/>
              <a:ea typeface="Childos Arabic"/>
              <a:cs typeface="Childos Arabic"/>
              <a:sym typeface="Childos Arabic"/>
            </a:endParaRPr>
          </a:p>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shows you their private parts or asks you to show yours.</a:t>
            </a:r>
          </a:p>
          <a:p>
            <a:pPr algn="just">
              <a:lnSpc>
                <a:spcPts val="2988"/>
              </a:lnSpc>
            </a:pPr>
            <a:endParaRPr lang="en-US" sz="2988" spc="170">
              <a:solidFill>
                <a:srgbClr val="411A59"/>
              </a:solidFill>
              <a:latin typeface="Childos Arabic"/>
              <a:ea typeface="Childos Arabic"/>
              <a:cs typeface="Childos Arabic"/>
              <a:sym typeface="Childos Arabic"/>
            </a:endParaRPr>
          </a:p>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wants you to touch their private parts (with your hands or with another part of your body).</a:t>
            </a:r>
          </a:p>
          <a:p>
            <a:pPr algn="just">
              <a:lnSpc>
                <a:spcPts val="2988"/>
              </a:lnSpc>
            </a:pPr>
            <a:endParaRPr lang="en-US" sz="2988" spc="170">
              <a:solidFill>
                <a:srgbClr val="411A59"/>
              </a:solidFill>
              <a:latin typeface="Childos Arabic"/>
              <a:ea typeface="Childos Arabic"/>
              <a:cs typeface="Childos Arabic"/>
              <a:sym typeface="Childos Arabic"/>
            </a:endParaRPr>
          </a:p>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sticks and rubs against you in a way that bothers you. </a:t>
            </a:r>
          </a:p>
          <a:p>
            <a:pPr algn="just">
              <a:lnSpc>
                <a:spcPts val="2988"/>
              </a:lnSpc>
            </a:pPr>
            <a:endParaRPr lang="en-US" sz="2988" spc="170">
              <a:solidFill>
                <a:srgbClr val="411A59"/>
              </a:solidFill>
              <a:latin typeface="Childos Arabic"/>
              <a:ea typeface="Childos Arabic"/>
              <a:cs typeface="Childos Arabic"/>
              <a:sym typeface="Childos Arabic"/>
            </a:endParaRPr>
          </a:p>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wants to take pictures or videos of you when you are naked. </a:t>
            </a:r>
          </a:p>
          <a:p>
            <a:pPr algn="just">
              <a:lnSpc>
                <a:spcPts val="2988"/>
              </a:lnSpc>
            </a:pPr>
            <a:endParaRPr lang="en-US" sz="2988" spc="170">
              <a:solidFill>
                <a:srgbClr val="411A59"/>
              </a:solidFill>
              <a:latin typeface="Childos Arabic"/>
              <a:ea typeface="Childos Arabic"/>
              <a:cs typeface="Childos Arabic"/>
              <a:sym typeface="Childos Arabic"/>
            </a:endParaRPr>
          </a:p>
          <a:p>
            <a:pPr marL="645221" lvl="1" indent="-322611" algn="just">
              <a:lnSpc>
                <a:spcPts val="2988"/>
              </a:lnSpc>
              <a:buFont typeface="Arial"/>
              <a:buChar char="•"/>
            </a:pPr>
            <a:r>
              <a:rPr lang="en-US" sz="2988" spc="170">
                <a:solidFill>
                  <a:srgbClr val="411A59"/>
                </a:solidFill>
                <a:latin typeface="Childos Arabic"/>
                <a:ea typeface="Childos Arabic"/>
                <a:cs typeface="Childos Arabic"/>
                <a:sym typeface="Childos Arabic"/>
              </a:rPr>
              <a:t>Someone shows or forces you to look at pictures or watch videos of naked people doing sexual acts, etc.</a:t>
            </a:r>
          </a:p>
          <a:p>
            <a:pPr algn="just">
              <a:lnSpc>
                <a:spcPts val="2988"/>
              </a:lnSpc>
            </a:pPr>
            <a:endParaRPr lang="en-US" sz="2988" spc="170">
              <a:solidFill>
                <a:srgbClr val="411A59"/>
              </a:solidFill>
              <a:latin typeface="Childos Arabic"/>
              <a:ea typeface="Childos Arabic"/>
              <a:cs typeface="Childos Arabic"/>
              <a:sym typeface="Childos Arabic"/>
            </a:endParaRPr>
          </a:p>
          <a:p>
            <a:pPr algn="ctr">
              <a:lnSpc>
                <a:spcPts val="3984"/>
              </a:lnSpc>
            </a:pPr>
            <a:endParaRPr lang="en-US" sz="2988" spc="170">
              <a:solidFill>
                <a:srgbClr val="411A59"/>
              </a:solidFill>
              <a:latin typeface="Childos Arabic"/>
              <a:ea typeface="Childos Arabic"/>
              <a:cs typeface="Childos Arabic"/>
              <a:sym typeface="Childos Arabic"/>
            </a:endParaRPr>
          </a:p>
        </p:txBody>
      </p:sp>
      <p:sp>
        <p:nvSpPr>
          <p:cNvPr id="9" name="Freeform 9"/>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4"/>
            <a:stretch>
              <a:fillRect/>
            </a:stretch>
          </a:blipFill>
        </p:spPr>
        <p:txBody>
          <a:bodyPr/>
          <a:lstStyle/>
          <a:p>
            <a:endParaRPr lang="en-CA"/>
          </a:p>
        </p:txBody>
      </p:sp>
      <p:sp>
        <p:nvSpPr>
          <p:cNvPr id="10" name="Freeform 10"/>
          <p:cNvSpPr/>
          <p:nvPr/>
        </p:nvSpPr>
        <p:spPr>
          <a:xfrm>
            <a:off x="15824385" y="811355"/>
            <a:ext cx="2627120" cy="2595375"/>
          </a:xfrm>
          <a:custGeom>
            <a:avLst/>
            <a:gdLst/>
            <a:ahLst/>
            <a:cxnLst/>
            <a:rect l="l" t="t" r="r" b="b"/>
            <a:pathLst>
              <a:path w="2627120" h="2595375">
                <a:moveTo>
                  <a:pt x="0" y="0"/>
                </a:moveTo>
                <a:lnTo>
                  <a:pt x="2627120" y="0"/>
                </a:lnTo>
                <a:lnTo>
                  <a:pt x="2627120" y="2595376"/>
                </a:lnTo>
                <a:lnTo>
                  <a:pt x="0" y="259537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028700" y="6172200"/>
            <a:ext cx="3353562" cy="4114800"/>
          </a:xfrm>
          <a:custGeom>
            <a:avLst/>
            <a:gdLst/>
            <a:ahLst/>
            <a:cxnLst/>
            <a:rect l="l" t="t" r="r" b="b"/>
            <a:pathLst>
              <a:path w="3353562" h="4114800">
                <a:moveTo>
                  <a:pt x="0" y="0"/>
                </a:moveTo>
                <a:lnTo>
                  <a:pt x="3353562" y="0"/>
                </a:lnTo>
                <a:lnTo>
                  <a:pt x="3353562"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CA"/>
          </a:p>
        </p:txBody>
      </p:sp>
      <p:sp>
        <p:nvSpPr>
          <p:cNvPr id="12" name="Freeform 12"/>
          <p:cNvSpPr/>
          <p:nvPr/>
        </p:nvSpPr>
        <p:spPr>
          <a:xfrm>
            <a:off x="426047" y="1028700"/>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CA"/>
          </a:p>
        </p:txBody>
      </p:sp>
      <p:sp>
        <p:nvSpPr>
          <p:cNvPr id="13" name="TextBox 13"/>
          <p:cNvSpPr txBox="1"/>
          <p:nvPr/>
        </p:nvSpPr>
        <p:spPr>
          <a:xfrm>
            <a:off x="4547159" y="858980"/>
            <a:ext cx="11267701" cy="787400"/>
          </a:xfrm>
          <a:prstGeom prst="rect">
            <a:avLst/>
          </a:prstGeom>
        </p:spPr>
        <p:txBody>
          <a:bodyPr lIns="0" tIns="0" rIns="0" bIns="0" rtlCol="0" anchor="t">
            <a:spAutoFit/>
          </a:bodyPr>
          <a:lstStyle/>
          <a:p>
            <a:pPr algn="ctr">
              <a:lnSpc>
                <a:spcPts val="5499"/>
              </a:lnSpc>
            </a:pPr>
            <a:r>
              <a:rPr lang="en-US" sz="5499" spc="313">
                <a:solidFill>
                  <a:srgbClr val="411A59"/>
                </a:solidFill>
                <a:latin typeface="Childos Arabic"/>
                <a:ea typeface="Childos Arabic"/>
                <a:cs typeface="Childos Arabic"/>
                <a:sym typeface="Childos Arabic"/>
              </a:rPr>
              <a:t>SEXUAL ASSAULT IS WHEN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D9FF"/>
        </a:solidFill>
        <a:effectLst/>
      </p:bgPr>
    </p:bg>
    <p:spTree>
      <p:nvGrpSpPr>
        <p:cNvPr id="1" name=""/>
        <p:cNvGrpSpPr/>
        <p:nvPr/>
      </p:nvGrpSpPr>
      <p:grpSpPr>
        <a:xfrm>
          <a:off x="0" y="0"/>
          <a:ext cx="0" cy="0"/>
          <a:chOff x="0" y="0"/>
          <a:chExt cx="0" cy="0"/>
        </a:xfrm>
      </p:grpSpPr>
      <p:sp>
        <p:nvSpPr>
          <p:cNvPr id="2" name="Freeform 2"/>
          <p:cNvSpPr/>
          <p:nvPr/>
        </p:nvSpPr>
        <p:spPr>
          <a:xfrm>
            <a:off x="2437138" y="2114835"/>
            <a:ext cx="14477412" cy="7926383"/>
          </a:xfrm>
          <a:custGeom>
            <a:avLst/>
            <a:gdLst/>
            <a:ahLst/>
            <a:cxnLst/>
            <a:rect l="l" t="t" r="r" b="b"/>
            <a:pathLst>
              <a:path w="14477412" h="7926383">
                <a:moveTo>
                  <a:pt x="0" y="0"/>
                </a:moveTo>
                <a:lnTo>
                  <a:pt x="14477412" y="0"/>
                </a:lnTo>
                <a:lnTo>
                  <a:pt x="14477412" y="7926383"/>
                </a:lnTo>
                <a:lnTo>
                  <a:pt x="0" y="79263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413753" y="3107690"/>
            <a:ext cx="12252506" cy="6150610"/>
          </a:xfrm>
          <a:prstGeom prst="rect">
            <a:avLst/>
          </a:prstGeom>
        </p:spPr>
        <p:txBody>
          <a:bodyPr lIns="0" tIns="0" rIns="0" bIns="0" rtlCol="0" anchor="t">
            <a:spAutoFit/>
          </a:bodyPr>
          <a:lstStyle/>
          <a:p>
            <a:pPr algn="just">
              <a:lnSpc>
                <a:spcPts val="4400"/>
              </a:lnSpc>
            </a:pPr>
            <a:r>
              <a:rPr lang="en-US" sz="4400" spc="250">
                <a:solidFill>
                  <a:srgbClr val="411A59"/>
                </a:solidFill>
                <a:latin typeface="Childos Arabic"/>
                <a:ea typeface="Childos Arabic"/>
                <a:cs typeface="Childos Arabic"/>
                <a:sym typeface="Childos Arabic"/>
              </a:rPr>
              <a:t>When someone shows their sexual parts on camera while you are online with them or asks you to show yours. </a:t>
            </a:r>
          </a:p>
          <a:p>
            <a:pPr algn="just">
              <a:lnSpc>
                <a:spcPts val="4400"/>
              </a:lnSpc>
            </a:pPr>
            <a:endParaRPr lang="en-US" sz="4400" spc="250">
              <a:solidFill>
                <a:srgbClr val="411A59"/>
              </a:solidFill>
              <a:latin typeface="Childos Arabic"/>
              <a:ea typeface="Childos Arabic"/>
              <a:cs typeface="Childos Arabic"/>
              <a:sym typeface="Childos Arabic"/>
            </a:endParaRPr>
          </a:p>
          <a:p>
            <a:pPr algn="just">
              <a:lnSpc>
                <a:spcPts val="4400"/>
              </a:lnSpc>
            </a:pPr>
            <a:r>
              <a:rPr lang="en-US" sz="4400" spc="250">
                <a:solidFill>
                  <a:srgbClr val="411A59"/>
                </a:solidFill>
                <a:latin typeface="Childos Arabic"/>
                <a:ea typeface="Childos Arabic"/>
                <a:cs typeface="Childos Arabic"/>
                <a:sym typeface="Childos Arabic"/>
              </a:rPr>
              <a:t>They may ask you to take a photo or a video of your sexual parts and send it to them.</a:t>
            </a:r>
          </a:p>
          <a:p>
            <a:pPr algn="just">
              <a:lnSpc>
                <a:spcPts val="4400"/>
              </a:lnSpc>
            </a:pPr>
            <a:endParaRPr lang="en-US" sz="4400" spc="250">
              <a:solidFill>
                <a:srgbClr val="411A59"/>
              </a:solidFill>
              <a:latin typeface="Childos Arabic"/>
              <a:ea typeface="Childos Arabic"/>
              <a:cs typeface="Childos Arabic"/>
              <a:sym typeface="Childos Arabic"/>
            </a:endParaRPr>
          </a:p>
          <a:p>
            <a:pPr algn="just">
              <a:lnSpc>
                <a:spcPts val="4400"/>
              </a:lnSpc>
            </a:pPr>
            <a:r>
              <a:rPr lang="en-US" sz="4400" spc="250">
                <a:solidFill>
                  <a:srgbClr val="411A59"/>
                </a:solidFill>
                <a:latin typeface="Childos Arabic"/>
                <a:ea typeface="Childos Arabic"/>
                <a:cs typeface="Childos Arabic"/>
                <a:sym typeface="Childos Arabic"/>
              </a:rPr>
              <a:t>Someone shares with you images, photos, or videos of naked people or of people engaging in sexual acts. </a:t>
            </a:r>
          </a:p>
          <a:p>
            <a:pPr algn="ctr">
              <a:lnSpc>
                <a:spcPts val="4400"/>
              </a:lnSpc>
            </a:pPr>
            <a:endParaRPr lang="en-US" sz="4400" spc="250">
              <a:solidFill>
                <a:srgbClr val="411A59"/>
              </a:solidFill>
              <a:latin typeface="Childos Arabic"/>
              <a:ea typeface="Childos Arabic"/>
              <a:cs typeface="Childos Arabic"/>
              <a:sym typeface="Childos Arabic"/>
            </a:endParaRPr>
          </a:p>
        </p:txBody>
      </p:sp>
      <p:sp>
        <p:nvSpPr>
          <p:cNvPr id="4" name="Freeform 4"/>
          <p:cNvSpPr/>
          <p:nvPr/>
        </p:nvSpPr>
        <p:spPr>
          <a:xfrm>
            <a:off x="15446071" y="-777935"/>
            <a:ext cx="3626458" cy="3613271"/>
          </a:xfrm>
          <a:custGeom>
            <a:avLst/>
            <a:gdLst/>
            <a:ahLst/>
            <a:cxnLst/>
            <a:rect l="l" t="t" r="r" b="b"/>
            <a:pathLst>
              <a:path w="3626458" h="3613271">
                <a:moveTo>
                  <a:pt x="0" y="0"/>
                </a:moveTo>
                <a:lnTo>
                  <a:pt x="3626458" y="0"/>
                </a:lnTo>
                <a:lnTo>
                  <a:pt x="3626458" y="3613270"/>
                </a:lnTo>
                <a:lnTo>
                  <a:pt x="0" y="36132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6"/>
            <a:stretch>
              <a:fillRect/>
            </a:stretch>
          </a:blipFill>
        </p:spPr>
        <p:txBody>
          <a:bodyPr/>
          <a:lstStyle/>
          <a:p>
            <a:endParaRPr lang="en-CA"/>
          </a:p>
        </p:txBody>
      </p:sp>
      <p:sp>
        <p:nvSpPr>
          <p:cNvPr id="6" name="Freeform 6"/>
          <p:cNvSpPr/>
          <p:nvPr/>
        </p:nvSpPr>
        <p:spPr>
          <a:xfrm>
            <a:off x="-237863" y="572827"/>
            <a:ext cx="3873540" cy="3776702"/>
          </a:xfrm>
          <a:custGeom>
            <a:avLst/>
            <a:gdLst/>
            <a:ahLst/>
            <a:cxnLst/>
            <a:rect l="l" t="t" r="r" b="b"/>
            <a:pathLst>
              <a:path w="3873540" h="3776702">
                <a:moveTo>
                  <a:pt x="0" y="0"/>
                </a:moveTo>
                <a:lnTo>
                  <a:pt x="3873541" y="0"/>
                </a:lnTo>
                <a:lnTo>
                  <a:pt x="3873541" y="3776702"/>
                </a:lnTo>
                <a:lnTo>
                  <a:pt x="0" y="37767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a:off x="0" y="5506571"/>
            <a:ext cx="3389566" cy="4114800"/>
          </a:xfrm>
          <a:custGeom>
            <a:avLst/>
            <a:gdLst/>
            <a:ahLst/>
            <a:cxnLst/>
            <a:rect l="l" t="t" r="r" b="b"/>
            <a:pathLst>
              <a:path w="3389566" h="4114800">
                <a:moveTo>
                  <a:pt x="0" y="0"/>
                </a:moveTo>
                <a:lnTo>
                  <a:pt x="3389566" y="0"/>
                </a:lnTo>
                <a:lnTo>
                  <a:pt x="3389566"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TextBox 8"/>
          <p:cNvSpPr txBox="1"/>
          <p:nvPr/>
        </p:nvSpPr>
        <p:spPr>
          <a:xfrm>
            <a:off x="4235753" y="620452"/>
            <a:ext cx="10608507" cy="1294113"/>
          </a:xfrm>
          <a:prstGeom prst="rect">
            <a:avLst/>
          </a:prstGeom>
        </p:spPr>
        <p:txBody>
          <a:bodyPr lIns="0" tIns="0" rIns="0" bIns="0" rtlCol="0" anchor="t">
            <a:spAutoFit/>
          </a:bodyPr>
          <a:lstStyle/>
          <a:p>
            <a:pPr algn="ctr">
              <a:lnSpc>
                <a:spcPts val="4824"/>
              </a:lnSpc>
              <a:spcBef>
                <a:spcPct val="0"/>
              </a:spcBef>
            </a:pPr>
            <a:r>
              <a:rPr lang="en-US" sz="4824" spc="274">
                <a:solidFill>
                  <a:srgbClr val="411A59"/>
                </a:solidFill>
                <a:latin typeface="Childos Arabic"/>
                <a:ea typeface="Childos Arabic"/>
                <a:cs typeface="Childos Arabic"/>
                <a:sym typeface="Childos Arabic"/>
              </a:rPr>
              <a:t>SEXUAL ASSAULT CAN ALSO HAPPEN IN THE VIRTUAL WORLD (ONLINE)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0D9FF"/>
        </a:solidFill>
        <a:effectLst/>
      </p:bgPr>
    </p:bg>
    <p:spTree>
      <p:nvGrpSpPr>
        <p:cNvPr id="1" name=""/>
        <p:cNvGrpSpPr/>
        <p:nvPr/>
      </p:nvGrpSpPr>
      <p:grpSpPr>
        <a:xfrm>
          <a:off x="0" y="0"/>
          <a:ext cx="0" cy="0"/>
          <a:chOff x="0" y="0"/>
          <a:chExt cx="0" cy="0"/>
        </a:xfrm>
      </p:grpSpPr>
      <p:sp>
        <p:nvSpPr>
          <p:cNvPr id="2" name="TextBox 2"/>
          <p:cNvSpPr txBox="1"/>
          <p:nvPr/>
        </p:nvSpPr>
        <p:spPr>
          <a:xfrm>
            <a:off x="2642347" y="710256"/>
            <a:ext cx="13815560" cy="684513"/>
          </a:xfrm>
          <a:prstGeom prst="rect">
            <a:avLst/>
          </a:prstGeom>
        </p:spPr>
        <p:txBody>
          <a:bodyPr lIns="0" tIns="0" rIns="0" bIns="0" rtlCol="0" anchor="t">
            <a:spAutoFit/>
          </a:bodyPr>
          <a:lstStyle/>
          <a:p>
            <a:pPr algn="ctr">
              <a:lnSpc>
                <a:spcPts val="4824"/>
              </a:lnSpc>
              <a:spcBef>
                <a:spcPct val="0"/>
              </a:spcBef>
            </a:pPr>
            <a:r>
              <a:rPr lang="en-US" sz="4824" spc="274">
                <a:solidFill>
                  <a:srgbClr val="411A59"/>
                </a:solidFill>
                <a:latin typeface="Childos Arabic"/>
                <a:ea typeface="Childos Arabic"/>
                <a:cs typeface="Childos Arabic"/>
                <a:sym typeface="Childos Arabic"/>
              </a:rPr>
              <a:t>PERSONAL SAFETY ONLINE IN VIRTUAL SPACES</a:t>
            </a:r>
          </a:p>
        </p:txBody>
      </p:sp>
      <p:sp>
        <p:nvSpPr>
          <p:cNvPr id="3" name="Freeform 3"/>
          <p:cNvSpPr/>
          <p:nvPr/>
        </p:nvSpPr>
        <p:spPr>
          <a:xfrm>
            <a:off x="2002120" y="1394769"/>
            <a:ext cx="15792601" cy="8646449"/>
          </a:xfrm>
          <a:custGeom>
            <a:avLst/>
            <a:gdLst/>
            <a:ahLst/>
            <a:cxnLst/>
            <a:rect l="l" t="t" r="r" b="b"/>
            <a:pathLst>
              <a:path w="15792601" h="8646449">
                <a:moveTo>
                  <a:pt x="0" y="0"/>
                </a:moveTo>
                <a:lnTo>
                  <a:pt x="15792601" y="0"/>
                </a:lnTo>
                <a:lnTo>
                  <a:pt x="15792601" y="8646449"/>
                </a:lnTo>
                <a:lnTo>
                  <a:pt x="0" y="86464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TextBox 4"/>
          <p:cNvSpPr txBox="1"/>
          <p:nvPr/>
        </p:nvSpPr>
        <p:spPr>
          <a:xfrm>
            <a:off x="3058529" y="2485669"/>
            <a:ext cx="12983196" cy="6502748"/>
          </a:xfrm>
          <a:prstGeom prst="rect">
            <a:avLst/>
          </a:prstGeom>
        </p:spPr>
        <p:txBody>
          <a:bodyPr lIns="0" tIns="0" rIns="0" bIns="0" rtlCol="0" anchor="t">
            <a:spAutoFit/>
          </a:bodyPr>
          <a:lstStyle/>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Tell others what’s okay and what’s not when chatting or playing online.</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Keep your information safe by choosing who can see your stuff online.</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If someone is mean or makes you uncomfortable, report or block them and tell an adult you trust.</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If something feels wrong, leave the conversation or game.</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Don’t share your address, phone number, or other private details.</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Use strong passwords and make sure your devices are secure.</a:t>
            </a:r>
          </a:p>
          <a:p>
            <a:pPr algn="ctr">
              <a:lnSpc>
                <a:spcPts val="3945"/>
              </a:lnSpc>
            </a:pPr>
            <a:endParaRPr lang="en-US" sz="3945" spc="224">
              <a:solidFill>
                <a:srgbClr val="411A59"/>
              </a:solidFill>
              <a:latin typeface="Childos Arabic"/>
              <a:ea typeface="Childos Arabic"/>
              <a:cs typeface="Childos Arabic"/>
              <a:sym typeface="Childos Arabic"/>
            </a:endParaRPr>
          </a:p>
        </p:txBody>
      </p:sp>
      <p:sp>
        <p:nvSpPr>
          <p:cNvPr id="5" name="Freeform 5"/>
          <p:cNvSpPr/>
          <p:nvPr/>
        </p:nvSpPr>
        <p:spPr>
          <a:xfrm>
            <a:off x="271332" y="1394769"/>
            <a:ext cx="3461575" cy="4114800"/>
          </a:xfrm>
          <a:custGeom>
            <a:avLst/>
            <a:gdLst/>
            <a:ahLst/>
            <a:cxnLst/>
            <a:rect l="l" t="t" r="r" b="b"/>
            <a:pathLst>
              <a:path w="3461575" h="4114800">
                <a:moveTo>
                  <a:pt x="0" y="0"/>
                </a:moveTo>
                <a:lnTo>
                  <a:pt x="3461576" y="0"/>
                </a:lnTo>
                <a:lnTo>
                  <a:pt x="3461576"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403024" y="6301251"/>
            <a:ext cx="2655505" cy="3985749"/>
          </a:xfrm>
          <a:custGeom>
            <a:avLst/>
            <a:gdLst/>
            <a:ahLst/>
            <a:cxnLst/>
            <a:rect l="l" t="t" r="r" b="b"/>
            <a:pathLst>
              <a:path w="2655505" h="3985749">
                <a:moveTo>
                  <a:pt x="0" y="0"/>
                </a:moveTo>
                <a:lnTo>
                  <a:pt x="2655505" y="0"/>
                </a:lnTo>
                <a:lnTo>
                  <a:pt x="2655505" y="3985749"/>
                </a:lnTo>
                <a:lnTo>
                  <a:pt x="0" y="3985749"/>
                </a:lnTo>
                <a:lnTo>
                  <a:pt x="0" y="0"/>
                </a:lnTo>
                <a:close/>
              </a:path>
            </a:pathLst>
          </a:custGeom>
          <a:blipFill>
            <a:blip r:embed="rId6"/>
            <a:stretch>
              <a:fillRect/>
            </a:stretch>
          </a:blipFill>
        </p:spPr>
        <p:txBody>
          <a:bodyPr/>
          <a:lstStyle/>
          <a:p>
            <a:endParaRPr lang="en-CA"/>
          </a:p>
        </p:txBody>
      </p:sp>
      <p:sp>
        <p:nvSpPr>
          <p:cNvPr id="7" name="Freeform 7"/>
          <p:cNvSpPr/>
          <p:nvPr/>
        </p:nvSpPr>
        <p:spPr>
          <a:xfrm>
            <a:off x="13866133" y="8487247"/>
            <a:ext cx="2591774" cy="1542106"/>
          </a:xfrm>
          <a:custGeom>
            <a:avLst/>
            <a:gdLst/>
            <a:ahLst/>
            <a:cxnLst/>
            <a:rect l="l" t="t" r="r" b="b"/>
            <a:pathLst>
              <a:path w="2591774" h="1542106">
                <a:moveTo>
                  <a:pt x="0" y="0"/>
                </a:moveTo>
                <a:lnTo>
                  <a:pt x="2591774" y="0"/>
                </a:lnTo>
                <a:lnTo>
                  <a:pt x="2591774" y="1542106"/>
                </a:lnTo>
                <a:lnTo>
                  <a:pt x="0" y="15421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223571" y="3208644"/>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9834">
            <a:off x="5715974" y="880931"/>
            <a:ext cx="6857683" cy="1851574"/>
          </a:xfrm>
          <a:custGeom>
            <a:avLst/>
            <a:gdLst/>
            <a:ahLst/>
            <a:cxnLst/>
            <a:rect l="l" t="t" r="r" b="b"/>
            <a:pathLst>
              <a:path w="6857683" h="1851574">
                <a:moveTo>
                  <a:pt x="0" y="0"/>
                </a:moveTo>
                <a:lnTo>
                  <a:pt x="6857683" y="0"/>
                </a:lnTo>
                <a:lnTo>
                  <a:pt x="6857683"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7" name="Freeform 7"/>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2"/>
            <a:stretch>
              <a:fillRect/>
            </a:stretch>
          </a:blipFill>
        </p:spPr>
        <p:txBody>
          <a:bodyPr/>
          <a:lstStyle/>
          <a:p>
            <a:endParaRPr lang="en-CA"/>
          </a:p>
        </p:txBody>
      </p:sp>
      <p:sp>
        <p:nvSpPr>
          <p:cNvPr id="8" name="TextBox 8"/>
          <p:cNvSpPr txBox="1"/>
          <p:nvPr/>
        </p:nvSpPr>
        <p:spPr>
          <a:xfrm rot="-39834">
            <a:off x="7015916" y="1160233"/>
            <a:ext cx="4502066" cy="978217"/>
          </a:xfrm>
          <a:prstGeom prst="rect">
            <a:avLst/>
          </a:prstGeom>
        </p:spPr>
        <p:txBody>
          <a:bodyPr wrap="square" lIns="0" tIns="0" rIns="0" bIns="0" rtlCol="0" anchor="t">
            <a:spAutoFit/>
          </a:bodyPr>
          <a:lstStyle/>
          <a:p>
            <a:pPr algn="ctr">
              <a:lnSpc>
                <a:spcPts val="7946"/>
              </a:lnSpc>
              <a:spcBef>
                <a:spcPct val="0"/>
              </a:spcBef>
            </a:pPr>
            <a:r>
              <a:rPr lang="en-US" sz="5676" b="1" dirty="0">
                <a:solidFill>
                  <a:srgbClr val="6E5AE2"/>
                </a:solidFill>
                <a:latin typeface="Childos Arabic Medium"/>
                <a:ea typeface="Childos Arabic Medium"/>
                <a:cs typeface="Childos Arabic Medium"/>
                <a:sym typeface="Childos Arabic Medium"/>
              </a:rPr>
              <a:t>Elementary 5</a:t>
            </a:r>
          </a:p>
        </p:txBody>
      </p:sp>
      <p:sp>
        <p:nvSpPr>
          <p:cNvPr id="9" name="TextBox 9"/>
          <p:cNvSpPr txBox="1"/>
          <p:nvPr/>
        </p:nvSpPr>
        <p:spPr>
          <a:xfrm rot="-3486">
            <a:off x="5192003" y="4569482"/>
            <a:ext cx="7905048" cy="4860030"/>
          </a:xfrm>
          <a:prstGeom prst="rect">
            <a:avLst/>
          </a:prstGeom>
        </p:spPr>
        <p:txBody>
          <a:bodyPr lIns="0" tIns="0" rIns="0" bIns="0" rtlCol="0" anchor="t">
            <a:spAutoFit/>
          </a:bodyPr>
          <a:lstStyle/>
          <a:p>
            <a:pPr algn="ctr">
              <a:lnSpc>
                <a:spcPts val="9799"/>
              </a:lnSpc>
            </a:pPr>
            <a:r>
              <a:rPr lang="en-US" sz="6999" spc="34">
                <a:solidFill>
                  <a:srgbClr val="6E5AE2"/>
                </a:solidFill>
                <a:latin typeface="Childos Arabic"/>
                <a:ea typeface="Childos Arabic"/>
                <a:cs typeface="Childos Arabic"/>
                <a:sym typeface="Childos Arabic"/>
              </a:rPr>
              <a:t>CCQ Topic:</a:t>
            </a:r>
          </a:p>
          <a:p>
            <a:pPr algn="ctr">
              <a:lnSpc>
                <a:spcPts val="9799"/>
              </a:lnSpc>
            </a:pPr>
            <a:r>
              <a:rPr lang="en-US" sz="6999" spc="34">
                <a:solidFill>
                  <a:srgbClr val="6E5AE2"/>
                </a:solidFill>
                <a:latin typeface="Childos Arabic"/>
                <a:ea typeface="Childos Arabic"/>
                <a:cs typeface="Childos Arabic"/>
                <a:sym typeface="Childos Arabic"/>
              </a:rPr>
              <a:t>Transition to Adolescence</a:t>
            </a:r>
          </a:p>
          <a:p>
            <a:pPr algn="ctr">
              <a:lnSpc>
                <a:spcPts val="8848"/>
              </a:lnSpc>
              <a:spcBef>
                <a:spcPct val="0"/>
              </a:spcBef>
            </a:pPr>
            <a:endParaRPr lang="en-US" sz="6999" spc="34">
              <a:solidFill>
                <a:srgbClr val="6E5AE2"/>
              </a:solidFill>
              <a:latin typeface="Childos Arabic"/>
              <a:ea typeface="Childos Arabic"/>
              <a:cs typeface="Childos Arabic"/>
              <a:sym typeface="Childos Arab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0D9FF"/>
        </a:solidFill>
        <a:effectLst/>
      </p:bgPr>
    </p:bg>
    <p:spTree>
      <p:nvGrpSpPr>
        <p:cNvPr id="1" name=""/>
        <p:cNvGrpSpPr/>
        <p:nvPr/>
      </p:nvGrpSpPr>
      <p:grpSpPr>
        <a:xfrm>
          <a:off x="0" y="0"/>
          <a:ext cx="0" cy="0"/>
          <a:chOff x="0" y="0"/>
          <a:chExt cx="0" cy="0"/>
        </a:xfrm>
      </p:grpSpPr>
      <p:sp>
        <p:nvSpPr>
          <p:cNvPr id="2" name="TextBox 2"/>
          <p:cNvSpPr txBox="1"/>
          <p:nvPr/>
        </p:nvSpPr>
        <p:spPr>
          <a:xfrm>
            <a:off x="2642347" y="710256"/>
            <a:ext cx="13815560" cy="684513"/>
          </a:xfrm>
          <a:prstGeom prst="rect">
            <a:avLst/>
          </a:prstGeom>
        </p:spPr>
        <p:txBody>
          <a:bodyPr lIns="0" tIns="0" rIns="0" bIns="0" rtlCol="0" anchor="t">
            <a:spAutoFit/>
          </a:bodyPr>
          <a:lstStyle/>
          <a:p>
            <a:pPr algn="ctr">
              <a:lnSpc>
                <a:spcPts val="4824"/>
              </a:lnSpc>
              <a:spcBef>
                <a:spcPct val="0"/>
              </a:spcBef>
            </a:pPr>
            <a:r>
              <a:rPr lang="en-US" sz="4824" spc="274">
                <a:solidFill>
                  <a:srgbClr val="411A59"/>
                </a:solidFill>
                <a:latin typeface="Childos Arabic"/>
                <a:ea typeface="Childos Arabic"/>
                <a:cs typeface="Childos Arabic"/>
                <a:sym typeface="Childos Arabic"/>
              </a:rPr>
              <a:t>CONSENT IN THE VIRTUAL WORLD</a:t>
            </a:r>
          </a:p>
        </p:txBody>
      </p:sp>
      <p:sp>
        <p:nvSpPr>
          <p:cNvPr id="3" name="Freeform 3"/>
          <p:cNvSpPr/>
          <p:nvPr/>
        </p:nvSpPr>
        <p:spPr>
          <a:xfrm>
            <a:off x="2002120" y="1394769"/>
            <a:ext cx="15792601" cy="8646449"/>
          </a:xfrm>
          <a:custGeom>
            <a:avLst/>
            <a:gdLst/>
            <a:ahLst/>
            <a:cxnLst/>
            <a:rect l="l" t="t" r="r" b="b"/>
            <a:pathLst>
              <a:path w="15792601" h="8646449">
                <a:moveTo>
                  <a:pt x="0" y="0"/>
                </a:moveTo>
                <a:lnTo>
                  <a:pt x="15792601" y="0"/>
                </a:lnTo>
                <a:lnTo>
                  <a:pt x="15792601" y="8646449"/>
                </a:lnTo>
                <a:lnTo>
                  <a:pt x="0" y="86464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a:off x="0" y="7106356"/>
            <a:ext cx="5104107" cy="2934861"/>
          </a:xfrm>
          <a:custGeom>
            <a:avLst/>
            <a:gdLst/>
            <a:ahLst/>
            <a:cxnLst/>
            <a:rect l="l" t="t" r="r" b="b"/>
            <a:pathLst>
              <a:path w="5104107" h="2934861">
                <a:moveTo>
                  <a:pt x="0" y="0"/>
                </a:moveTo>
                <a:lnTo>
                  <a:pt x="5104107" y="0"/>
                </a:lnTo>
                <a:lnTo>
                  <a:pt x="5104107" y="2934862"/>
                </a:lnTo>
                <a:lnTo>
                  <a:pt x="0" y="2934862"/>
                </a:lnTo>
                <a:lnTo>
                  <a:pt x="0" y="0"/>
                </a:lnTo>
                <a:close/>
              </a:path>
            </a:pathLst>
          </a:custGeom>
          <a:blipFill>
            <a:blip r:embed="rId4"/>
            <a:stretch>
              <a:fillRect/>
            </a:stretch>
          </a:blipFill>
        </p:spPr>
        <p:txBody>
          <a:bodyPr/>
          <a:lstStyle/>
          <a:p>
            <a:endParaRPr lang="en-CA"/>
          </a:p>
        </p:txBody>
      </p:sp>
      <p:sp>
        <p:nvSpPr>
          <p:cNvPr id="5" name="TextBox 5"/>
          <p:cNvSpPr txBox="1"/>
          <p:nvPr/>
        </p:nvSpPr>
        <p:spPr>
          <a:xfrm>
            <a:off x="3058529" y="2360265"/>
            <a:ext cx="12983196" cy="5016451"/>
          </a:xfrm>
          <a:prstGeom prst="rect">
            <a:avLst/>
          </a:prstGeom>
        </p:spPr>
        <p:txBody>
          <a:bodyPr lIns="0" tIns="0" rIns="0" bIns="0" rtlCol="0" anchor="t">
            <a:spAutoFit/>
          </a:bodyPr>
          <a:lstStyle/>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Get permission before sharing pictures, messages, or videos.</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If someone says "no," listen and stop immediately.</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 It’s okay to say "no" or "stop" at any time, even after saying "yes."</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Understand that everyone has different comfort levels online.</a:t>
            </a:r>
          </a:p>
          <a:p>
            <a:pPr marL="851917" lvl="1" indent="-425958" algn="just">
              <a:lnSpc>
                <a:spcPts val="3945"/>
              </a:lnSpc>
              <a:buFont typeface="Arial"/>
              <a:buChar char="•"/>
            </a:pPr>
            <a:r>
              <a:rPr lang="en-US" sz="3945" spc="224">
                <a:solidFill>
                  <a:srgbClr val="411A59"/>
                </a:solidFill>
                <a:latin typeface="Childos Arabic"/>
                <a:ea typeface="Childos Arabic"/>
                <a:cs typeface="Childos Arabic"/>
                <a:sym typeface="Childos Arabic"/>
              </a:rPr>
              <a:t>Make sure everyone knows what’s okay and what’s not before doing something online.</a:t>
            </a:r>
          </a:p>
          <a:p>
            <a:pPr algn="ctr">
              <a:lnSpc>
                <a:spcPts val="3945"/>
              </a:lnSpc>
            </a:pPr>
            <a:endParaRPr lang="en-US" sz="3945" spc="224">
              <a:solidFill>
                <a:srgbClr val="411A59"/>
              </a:solidFill>
              <a:latin typeface="Childos Arabic"/>
              <a:ea typeface="Childos Arabic"/>
              <a:cs typeface="Childos Arabic"/>
              <a:sym typeface="Childos Arabic"/>
            </a:endParaRPr>
          </a:p>
        </p:txBody>
      </p:sp>
      <p:sp>
        <p:nvSpPr>
          <p:cNvPr id="6" name="Freeform 6"/>
          <p:cNvSpPr/>
          <p:nvPr/>
        </p:nvSpPr>
        <p:spPr>
          <a:xfrm>
            <a:off x="14002327" y="6337843"/>
            <a:ext cx="4078795" cy="4114800"/>
          </a:xfrm>
          <a:custGeom>
            <a:avLst/>
            <a:gdLst/>
            <a:ahLst/>
            <a:cxnLst/>
            <a:rect l="l" t="t" r="r" b="b"/>
            <a:pathLst>
              <a:path w="4078795" h="4114800">
                <a:moveTo>
                  <a:pt x="0" y="0"/>
                </a:moveTo>
                <a:lnTo>
                  <a:pt x="4078796" y="0"/>
                </a:lnTo>
                <a:lnTo>
                  <a:pt x="407879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TextBox 2"/>
          <p:cNvSpPr txBox="1"/>
          <p:nvPr/>
        </p:nvSpPr>
        <p:spPr>
          <a:xfrm>
            <a:off x="2732852" y="665468"/>
            <a:ext cx="13822116" cy="1146176"/>
          </a:xfrm>
          <a:prstGeom prst="rect">
            <a:avLst/>
          </a:prstGeom>
        </p:spPr>
        <p:txBody>
          <a:bodyPr lIns="0" tIns="0" rIns="0" bIns="0" rtlCol="0" anchor="t">
            <a:spAutoFit/>
          </a:bodyPr>
          <a:lstStyle/>
          <a:p>
            <a:pPr algn="ctr">
              <a:lnSpc>
                <a:spcPts val="8000"/>
              </a:lnSpc>
              <a:spcBef>
                <a:spcPct val="0"/>
              </a:spcBef>
            </a:pPr>
            <a:r>
              <a:rPr lang="en-US" sz="8000" spc="456">
                <a:solidFill>
                  <a:srgbClr val="411A59"/>
                </a:solidFill>
                <a:latin typeface="Childos Arabic"/>
                <a:ea typeface="Childos Arabic"/>
                <a:cs typeface="Childos Arabic"/>
                <a:sym typeface="Childos Arabic"/>
              </a:rPr>
              <a:t>Class Discussion - Questions</a:t>
            </a:r>
          </a:p>
        </p:txBody>
      </p:sp>
      <p:sp>
        <p:nvSpPr>
          <p:cNvPr id="3" name="Freeform 3"/>
          <p:cNvSpPr/>
          <p:nvPr/>
        </p:nvSpPr>
        <p:spPr>
          <a:xfrm>
            <a:off x="3159572" y="1768769"/>
            <a:ext cx="14198903" cy="7773899"/>
          </a:xfrm>
          <a:custGeom>
            <a:avLst/>
            <a:gdLst/>
            <a:ahLst/>
            <a:cxnLst/>
            <a:rect l="l" t="t" r="r" b="b"/>
            <a:pathLst>
              <a:path w="14198903" h="7773899">
                <a:moveTo>
                  <a:pt x="0" y="0"/>
                </a:moveTo>
                <a:lnTo>
                  <a:pt x="14198903" y="0"/>
                </a:lnTo>
                <a:lnTo>
                  <a:pt x="14198903" y="7773899"/>
                </a:lnTo>
                <a:lnTo>
                  <a:pt x="0" y="77738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TextBox 4"/>
          <p:cNvSpPr txBox="1"/>
          <p:nvPr/>
        </p:nvSpPr>
        <p:spPr>
          <a:xfrm>
            <a:off x="3422714" y="3147283"/>
            <a:ext cx="12899095" cy="5656527"/>
          </a:xfrm>
          <a:prstGeom prst="rect">
            <a:avLst/>
          </a:prstGeom>
        </p:spPr>
        <p:txBody>
          <a:bodyPr lIns="0" tIns="0" rIns="0" bIns="0" rtlCol="0" anchor="t">
            <a:spAutoFit/>
          </a:bodyPr>
          <a:lstStyle/>
          <a:p>
            <a:pPr marL="971550" lvl="1" indent="-485775" algn="l">
              <a:lnSpc>
                <a:spcPts val="4500"/>
              </a:lnSpc>
              <a:buFont typeface="Arial"/>
              <a:buChar char="•"/>
            </a:pPr>
            <a:r>
              <a:rPr lang="en-US" sz="4500" spc="256">
                <a:solidFill>
                  <a:srgbClr val="411A59"/>
                </a:solidFill>
                <a:latin typeface="Childos Arabic"/>
                <a:ea typeface="Childos Arabic"/>
                <a:cs typeface="Childos Arabic"/>
                <a:sym typeface="Childos Arabic"/>
              </a:rPr>
              <a:t>What are some essential things to do to take care of your body during puberty?</a:t>
            </a:r>
          </a:p>
          <a:p>
            <a:pPr marL="971550" lvl="1" indent="-485775" algn="l">
              <a:lnSpc>
                <a:spcPts val="4500"/>
              </a:lnSpc>
              <a:buFont typeface="Arial"/>
              <a:buChar char="•"/>
            </a:pPr>
            <a:r>
              <a:rPr lang="en-US" sz="4500" spc="256">
                <a:solidFill>
                  <a:srgbClr val="411A59"/>
                </a:solidFill>
                <a:latin typeface="Childos Arabic"/>
                <a:ea typeface="Childos Arabic"/>
                <a:cs typeface="Childos Arabic"/>
                <a:sym typeface="Childos Arabic"/>
              </a:rPr>
              <a:t>What feelings might come up for people who start to menstruate?</a:t>
            </a:r>
          </a:p>
          <a:p>
            <a:pPr marL="971550" lvl="1" indent="-485775" algn="l">
              <a:lnSpc>
                <a:spcPts val="4500"/>
              </a:lnSpc>
              <a:buFont typeface="Arial"/>
              <a:buChar char="•"/>
            </a:pPr>
            <a:r>
              <a:rPr lang="en-US" sz="4500" spc="256">
                <a:solidFill>
                  <a:srgbClr val="411A59"/>
                </a:solidFill>
                <a:latin typeface="Childos Arabic"/>
                <a:ea typeface="Childos Arabic"/>
                <a:cs typeface="Childos Arabic"/>
                <a:sym typeface="Childos Arabic"/>
              </a:rPr>
              <a:t>What are some rules when posting on the internet?</a:t>
            </a:r>
          </a:p>
          <a:p>
            <a:pPr marL="971550" lvl="1" indent="-485775" algn="l">
              <a:lnSpc>
                <a:spcPts val="4500"/>
              </a:lnSpc>
              <a:buFont typeface="Arial"/>
              <a:buChar char="•"/>
            </a:pPr>
            <a:r>
              <a:rPr lang="en-US" sz="4500" spc="256">
                <a:solidFill>
                  <a:srgbClr val="411A59"/>
                </a:solidFill>
                <a:latin typeface="Childos Arabic"/>
                <a:ea typeface="Childos Arabic"/>
                <a:cs typeface="Childos Arabic"/>
                <a:sym typeface="Childos Arabic"/>
              </a:rPr>
              <a:t>What are some dangers for communicating with someone online that you have not met in person?</a:t>
            </a:r>
          </a:p>
          <a:p>
            <a:pPr algn="l">
              <a:lnSpc>
                <a:spcPts val="3645"/>
              </a:lnSpc>
            </a:pPr>
            <a:endParaRPr lang="en-US" sz="4500" spc="256">
              <a:solidFill>
                <a:srgbClr val="411A59"/>
              </a:solidFill>
              <a:latin typeface="Childos Arabic"/>
              <a:ea typeface="Childos Arabic"/>
              <a:cs typeface="Childos Arabic"/>
              <a:sym typeface="Childos Arabic"/>
            </a:endParaRPr>
          </a:p>
        </p:txBody>
      </p:sp>
      <p:sp>
        <p:nvSpPr>
          <p:cNvPr id="5" name="Freeform 5"/>
          <p:cNvSpPr/>
          <p:nvPr/>
        </p:nvSpPr>
        <p:spPr>
          <a:xfrm rot="-149949">
            <a:off x="-995782" y="6037648"/>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6"/>
            <a:stretch>
              <a:fillRect/>
            </a:stretch>
          </a:blipFill>
        </p:spPr>
        <p:txBody>
          <a:bodyPr/>
          <a:lstStyle/>
          <a:p>
            <a:endParaRPr lang="en-CA"/>
          </a:p>
        </p:txBody>
      </p:sp>
      <p:sp>
        <p:nvSpPr>
          <p:cNvPr id="7" name="Freeform 7"/>
          <p:cNvSpPr/>
          <p:nvPr/>
        </p:nvSpPr>
        <p:spPr>
          <a:xfrm>
            <a:off x="293796" y="1921959"/>
            <a:ext cx="3559713" cy="3221541"/>
          </a:xfrm>
          <a:custGeom>
            <a:avLst/>
            <a:gdLst/>
            <a:ahLst/>
            <a:cxnLst/>
            <a:rect l="l" t="t" r="r" b="b"/>
            <a:pathLst>
              <a:path w="3559713" h="3221541">
                <a:moveTo>
                  <a:pt x="0" y="0"/>
                </a:moveTo>
                <a:lnTo>
                  <a:pt x="3559713" y="0"/>
                </a:lnTo>
                <a:lnTo>
                  <a:pt x="3559713" y="3221541"/>
                </a:lnTo>
                <a:lnTo>
                  <a:pt x="0" y="32215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3098811" y="493543"/>
            <a:ext cx="7548972" cy="1550971"/>
          </a:xfrm>
          <a:custGeom>
            <a:avLst/>
            <a:gdLst/>
            <a:ahLst/>
            <a:cxnLst/>
            <a:rect l="l" t="t" r="r" b="b"/>
            <a:pathLst>
              <a:path w="7548972" h="1550971">
                <a:moveTo>
                  <a:pt x="0" y="0"/>
                </a:moveTo>
                <a:lnTo>
                  <a:pt x="7548972" y="0"/>
                </a:lnTo>
                <a:lnTo>
                  <a:pt x="7548972" y="1550971"/>
                </a:lnTo>
                <a:lnTo>
                  <a:pt x="0" y="15509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a:off x="3501768" y="3474233"/>
            <a:ext cx="11875284" cy="6324855"/>
          </a:xfrm>
          <a:prstGeom prst="rect">
            <a:avLst/>
          </a:prstGeom>
        </p:spPr>
        <p:txBody>
          <a:bodyPr lIns="0" tIns="0" rIns="0" bIns="0" rtlCol="0" anchor="t">
            <a:spAutoFit/>
          </a:bodyPr>
          <a:lstStyle/>
          <a:p>
            <a:pPr algn="ctr">
              <a:lnSpc>
                <a:spcPts val="8165"/>
              </a:lnSpc>
            </a:pPr>
            <a:r>
              <a:rPr lang="en-US" sz="8165">
                <a:solidFill>
                  <a:srgbClr val="7F7C82"/>
                </a:solidFill>
                <a:latin typeface="Childos Arabic"/>
                <a:ea typeface="Childos Arabic"/>
                <a:cs typeface="Childos Arabic"/>
                <a:sym typeface="Childos Arabic"/>
              </a:rPr>
              <a:t>WHAT DID YOU LEARN TODAY ABOUT PUBERTY OR PERSONAL SAFETY?</a:t>
            </a:r>
          </a:p>
          <a:p>
            <a:pPr algn="ctr">
              <a:lnSpc>
                <a:spcPts val="8165"/>
              </a:lnSpc>
            </a:pPr>
            <a:endParaRPr lang="en-US" sz="8165">
              <a:solidFill>
                <a:srgbClr val="7F7C82"/>
              </a:solidFill>
              <a:latin typeface="Childos Arabic"/>
              <a:ea typeface="Childos Arabic"/>
              <a:cs typeface="Childos Arabic"/>
              <a:sym typeface="Childos Arabic"/>
            </a:endParaRPr>
          </a:p>
          <a:p>
            <a:pPr algn="ctr">
              <a:lnSpc>
                <a:spcPts val="8165"/>
              </a:lnSpc>
            </a:pPr>
            <a:endParaRPr lang="en-US" sz="8165">
              <a:solidFill>
                <a:srgbClr val="7F7C82"/>
              </a:solidFill>
              <a:latin typeface="Childos Arabic"/>
              <a:ea typeface="Childos Arabic"/>
              <a:cs typeface="Childos Arabic"/>
              <a:sym typeface="Childos Arabic"/>
            </a:endParaRPr>
          </a:p>
          <a:p>
            <a:pPr algn="ctr">
              <a:lnSpc>
                <a:spcPts val="8165"/>
              </a:lnSpc>
            </a:pPr>
            <a:endParaRPr lang="en-US" sz="8165">
              <a:solidFill>
                <a:srgbClr val="7F7C82"/>
              </a:solidFill>
              <a:latin typeface="Childos Arabic"/>
              <a:ea typeface="Childos Arabic"/>
              <a:cs typeface="Childos Arabic"/>
              <a:sym typeface="Childos Arabic"/>
            </a:endParaRPr>
          </a:p>
        </p:txBody>
      </p:sp>
      <p:sp>
        <p:nvSpPr>
          <p:cNvPr id="7" name="Freeform 7"/>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8" name="Freeform 8"/>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Freeform 9"/>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1461750" y="6332868"/>
            <a:ext cx="3578640" cy="4693298"/>
          </a:xfrm>
          <a:custGeom>
            <a:avLst/>
            <a:gdLst/>
            <a:ahLst/>
            <a:cxnLst/>
            <a:rect l="l" t="t" r="r" b="b"/>
            <a:pathLst>
              <a:path w="3578640" h="4693298">
                <a:moveTo>
                  <a:pt x="0" y="0"/>
                </a:moveTo>
                <a:lnTo>
                  <a:pt x="3578640" y="0"/>
                </a:lnTo>
                <a:lnTo>
                  <a:pt x="3578640" y="4693298"/>
                </a:lnTo>
                <a:lnTo>
                  <a:pt x="0" y="469329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CA"/>
          </a:p>
        </p:txBody>
      </p:sp>
      <p:sp>
        <p:nvSpPr>
          <p:cNvPr id="11" name="Freeform 11"/>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7"/>
            <a:stretch>
              <a:fillRect/>
            </a:stretch>
          </a:blipFill>
        </p:spPr>
        <p:txBody>
          <a:bodyPr/>
          <a:lstStyle/>
          <a:p>
            <a:endParaRPr lang="en-CA"/>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459025"/>
            <a:ext cx="11258810" cy="1425839"/>
          </a:xfrm>
          <a:prstGeom prst="rect">
            <a:avLst/>
          </a:prstGeom>
        </p:spPr>
        <p:txBody>
          <a:bodyPr lIns="0" tIns="0" rIns="0" bIns="0" rtlCol="0" anchor="t">
            <a:spAutoFit/>
          </a:bodyPr>
          <a:lstStyle/>
          <a:p>
            <a:pPr algn="ctr">
              <a:lnSpc>
                <a:spcPts val="10010"/>
              </a:lnSpc>
            </a:pPr>
            <a:r>
              <a:rPr lang="en-US" sz="10010">
                <a:solidFill>
                  <a:srgbClr val="7F7C82"/>
                </a:solidFill>
                <a:latin typeface="Childos Arabic"/>
                <a:ea typeface="Childos Arabic"/>
                <a:cs typeface="Childos Arabic"/>
                <a:sym typeface="Childos Arabic"/>
              </a:rPr>
              <a:t>Don't forget</a:t>
            </a:r>
          </a:p>
        </p:txBody>
      </p:sp>
      <p:sp>
        <p:nvSpPr>
          <p:cNvPr id="4" name="TextBox 4"/>
          <p:cNvSpPr txBox="1"/>
          <p:nvPr/>
        </p:nvSpPr>
        <p:spPr>
          <a:xfrm>
            <a:off x="3837524" y="4154443"/>
            <a:ext cx="11392051" cy="3209925"/>
          </a:xfrm>
          <a:prstGeom prst="rect">
            <a:avLst/>
          </a:prstGeom>
        </p:spPr>
        <p:txBody>
          <a:bodyPr lIns="0" tIns="0" rIns="0" bIns="0" rtlCol="0" anchor="t">
            <a:spAutoFit/>
          </a:bodyPr>
          <a:lstStyle/>
          <a:p>
            <a:pPr algn="ctr">
              <a:lnSpc>
                <a:spcPts val="6297"/>
              </a:lnSpc>
            </a:pPr>
            <a:r>
              <a:rPr lang="en-US" sz="5247">
                <a:solidFill>
                  <a:srgbClr val="7F7C82"/>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a:off x="13821324" y="1211281"/>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8">
              <a:extLst>
                <a:ext uri="{96DAC541-7B7A-43D3-8B79-37D633B846F1}">
                  <asvg:svgBlip xmlns:asvg="http://schemas.microsoft.com/office/drawing/2016/SVG/main" r:embed="rId9"/>
                </a:ext>
              </a:extLst>
            </a:blip>
            <a:stretch>
              <a:fillRect t="-2382" b="-23300"/>
            </a:stretch>
          </a:blipFill>
        </p:spPr>
        <p:txBody>
          <a:bodyPr/>
          <a:lstStyle/>
          <a:p>
            <a:endParaRPr lang="en-CA"/>
          </a:p>
        </p:txBody>
      </p:sp>
      <p:sp>
        <p:nvSpPr>
          <p:cNvPr id="9" name="Freeform 9"/>
          <p:cNvSpPr/>
          <p:nvPr/>
        </p:nvSpPr>
        <p:spPr>
          <a:xfrm>
            <a:off x="14086829" y="8679517"/>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4974668" y="2592465"/>
            <a:ext cx="12742065" cy="6348444"/>
            <a:chOff x="0" y="0"/>
            <a:chExt cx="13773016" cy="6862092"/>
          </a:xfrm>
        </p:grpSpPr>
        <p:sp>
          <p:nvSpPr>
            <p:cNvPr id="4" name="Freeform 4"/>
            <p:cNvSpPr/>
            <p:nvPr/>
          </p:nvSpPr>
          <p:spPr>
            <a:xfrm>
              <a:off x="0" y="0"/>
              <a:ext cx="13773017" cy="6862092"/>
            </a:xfrm>
            <a:custGeom>
              <a:avLst/>
              <a:gdLst/>
              <a:ahLst/>
              <a:cxnLst/>
              <a:rect l="l" t="t" r="r" b="b"/>
              <a:pathLst>
                <a:path w="13773017" h="6862092">
                  <a:moveTo>
                    <a:pt x="13648556" y="6862092"/>
                  </a:moveTo>
                  <a:lnTo>
                    <a:pt x="124460" y="6862092"/>
                  </a:lnTo>
                  <a:cubicBezTo>
                    <a:pt x="55880" y="6862092"/>
                    <a:pt x="0" y="6806212"/>
                    <a:pt x="0" y="6737631"/>
                  </a:cubicBezTo>
                  <a:lnTo>
                    <a:pt x="0" y="124460"/>
                  </a:lnTo>
                  <a:cubicBezTo>
                    <a:pt x="0" y="55880"/>
                    <a:pt x="55880" y="0"/>
                    <a:pt x="124460" y="0"/>
                  </a:cubicBezTo>
                  <a:lnTo>
                    <a:pt x="13648556" y="0"/>
                  </a:lnTo>
                  <a:cubicBezTo>
                    <a:pt x="13717136" y="0"/>
                    <a:pt x="13773017" y="55880"/>
                    <a:pt x="13773017" y="124460"/>
                  </a:cubicBezTo>
                  <a:lnTo>
                    <a:pt x="13773017" y="6737632"/>
                  </a:lnTo>
                  <a:cubicBezTo>
                    <a:pt x="13773017" y="6806212"/>
                    <a:pt x="13717136" y="6862092"/>
                    <a:pt x="13648556" y="6862092"/>
                  </a:cubicBezTo>
                  <a:close/>
                </a:path>
              </a:pathLst>
            </a:custGeom>
            <a:solidFill>
              <a:srgbClr val="A488BF"/>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grpSp>
        <p:nvGrpSpPr>
          <p:cNvPr id="11" name="Group 11"/>
          <p:cNvGrpSpPr/>
          <p:nvPr/>
        </p:nvGrpSpPr>
        <p:grpSpPr>
          <a:xfrm>
            <a:off x="5624696" y="5068348"/>
            <a:ext cx="11532157" cy="1652589"/>
            <a:chOff x="0" y="0"/>
            <a:chExt cx="12749821" cy="1827084"/>
          </a:xfrm>
        </p:grpSpPr>
        <p:sp>
          <p:nvSpPr>
            <p:cNvPr id="12" name="Freeform 12"/>
            <p:cNvSpPr/>
            <p:nvPr/>
          </p:nvSpPr>
          <p:spPr>
            <a:xfrm>
              <a:off x="0" y="0"/>
              <a:ext cx="12749821" cy="1827084"/>
            </a:xfrm>
            <a:custGeom>
              <a:avLst/>
              <a:gdLst/>
              <a:ahLst/>
              <a:cxnLst/>
              <a:rect l="l" t="t" r="r" b="b"/>
              <a:pathLst>
                <a:path w="12749821" h="1827084">
                  <a:moveTo>
                    <a:pt x="12625360" y="1827083"/>
                  </a:moveTo>
                  <a:lnTo>
                    <a:pt x="124460" y="1827083"/>
                  </a:lnTo>
                  <a:cubicBezTo>
                    <a:pt x="55880" y="1827083"/>
                    <a:pt x="0" y="1771204"/>
                    <a:pt x="0" y="1702623"/>
                  </a:cubicBezTo>
                  <a:lnTo>
                    <a:pt x="0" y="124460"/>
                  </a:lnTo>
                  <a:cubicBezTo>
                    <a:pt x="0" y="55880"/>
                    <a:pt x="55880" y="0"/>
                    <a:pt x="124460" y="0"/>
                  </a:cubicBezTo>
                  <a:lnTo>
                    <a:pt x="12625360" y="0"/>
                  </a:lnTo>
                  <a:cubicBezTo>
                    <a:pt x="12693941" y="0"/>
                    <a:pt x="12749821" y="55880"/>
                    <a:pt x="12749821" y="124460"/>
                  </a:cubicBezTo>
                  <a:lnTo>
                    <a:pt x="12749821" y="1702624"/>
                  </a:lnTo>
                  <a:cubicBezTo>
                    <a:pt x="12749821" y="1771204"/>
                    <a:pt x="12693941" y="1827084"/>
                    <a:pt x="12625360" y="1827084"/>
                  </a:cubicBezTo>
                  <a:close/>
                </a:path>
              </a:pathLst>
            </a:custGeom>
            <a:solidFill>
              <a:srgbClr val="F0D9FF"/>
            </a:solidFill>
          </p:spPr>
          <p:txBody>
            <a:bodyPr/>
            <a:lstStyle/>
            <a:p>
              <a:endParaRPr lang="en-CA"/>
            </a:p>
          </p:txBody>
        </p:sp>
      </p:grpSp>
      <p:sp>
        <p:nvSpPr>
          <p:cNvPr id="13" name="TextBox 13"/>
          <p:cNvSpPr txBox="1"/>
          <p:nvPr/>
        </p:nvSpPr>
        <p:spPr>
          <a:xfrm>
            <a:off x="6304550" y="5554917"/>
            <a:ext cx="10524922" cy="717550"/>
          </a:xfrm>
          <a:prstGeom prst="rect">
            <a:avLst/>
          </a:prstGeom>
        </p:spPr>
        <p:txBody>
          <a:bodyPr lIns="0" tIns="0" rIns="0" bIns="0" rtlCol="0" anchor="t">
            <a:spAutoFit/>
          </a:bodyPr>
          <a:lstStyle/>
          <a:p>
            <a:pPr algn="ctr">
              <a:lnSpc>
                <a:spcPts val="5000"/>
              </a:lnSpc>
              <a:spcBef>
                <a:spcPct val="0"/>
              </a:spcBef>
            </a:pPr>
            <a:r>
              <a:rPr lang="en-US" sz="5000">
                <a:solidFill>
                  <a:srgbClr val="7F7C82"/>
                </a:solidFill>
                <a:latin typeface="Childos Arabic"/>
                <a:ea typeface="Childos Arabic"/>
                <a:cs typeface="Childos Arabic"/>
                <a:sym typeface="Childos Arabic"/>
              </a:rPr>
              <a:t>Romantic &amp; Sexual Awakening</a:t>
            </a:r>
          </a:p>
        </p:txBody>
      </p:sp>
      <p:grpSp>
        <p:nvGrpSpPr>
          <p:cNvPr id="14" name="Group 14"/>
          <p:cNvGrpSpPr/>
          <p:nvPr/>
        </p:nvGrpSpPr>
        <p:grpSpPr>
          <a:xfrm>
            <a:off x="5624696" y="2921523"/>
            <a:ext cx="11532157" cy="1652589"/>
            <a:chOff x="0" y="0"/>
            <a:chExt cx="12749821" cy="1827084"/>
          </a:xfrm>
        </p:grpSpPr>
        <p:sp>
          <p:nvSpPr>
            <p:cNvPr id="15" name="Freeform 15"/>
            <p:cNvSpPr/>
            <p:nvPr/>
          </p:nvSpPr>
          <p:spPr>
            <a:xfrm>
              <a:off x="0" y="0"/>
              <a:ext cx="12749821" cy="1827084"/>
            </a:xfrm>
            <a:custGeom>
              <a:avLst/>
              <a:gdLst/>
              <a:ahLst/>
              <a:cxnLst/>
              <a:rect l="l" t="t" r="r" b="b"/>
              <a:pathLst>
                <a:path w="12749821" h="1827084">
                  <a:moveTo>
                    <a:pt x="12625360" y="1827083"/>
                  </a:moveTo>
                  <a:lnTo>
                    <a:pt x="124460" y="1827083"/>
                  </a:lnTo>
                  <a:cubicBezTo>
                    <a:pt x="55880" y="1827083"/>
                    <a:pt x="0" y="1771204"/>
                    <a:pt x="0" y="1702623"/>
                  </a:cubicBezTo>
                  <a:lnTo>
                    <a:pt x="0" y="124460"/>
                  </a:lnTo>
                  <a:cubicBezTo>
                    <a:pt x="0" y="55880"/>
                    <a:pt x="55880" y="0"/>
                    <a:pt x="124460" y="0"/>
                  </a:cubicBezTo>
                  <a:lnTo>
                    <a:pt x="12625360" y="0"/>
                  </a:lnTo>
                  <a:cubicBezTo>
                    <a:pt x="12693941" y="0"/>
                    <a:pt x="12749821" y="55880"/>
                    <a:pt x="12749821" y="124460"/>
                  </a:cubicBezTo>
                  <a:lnTo>
                    <a:pt x="12749821" y="1702624"/>
                  </a:lnTo>
                  <a:cubicBezTo>
                    <a:pt x="12749821" y="1771204"/>
                    <a:pt x="12693941" y="1827084"/>
                    <a:pt x="12625360" y="1827084"/>
                  </a:cubicBezTo>
                  <a:close/>
                </a:path>
              </a:pathLst>
            </a:custGeom>
            <a:solidFill>
              <a:srgbClr val="F0D9FF"/>
            </a:solidFill>
          </p:spPr>
          <p:txBody>
            <a:bodyPr/>
            <a:lstStyle/>
            <a:p>
              <a:endParaRPr lang="en-CA"/>
            </a:p>
          </p:txBody>
        </p:sp>
      </p:grpSp>
      <p:sp>
        <p:nvSpPr>
          <p:cNvPr id="16" name="TextBox 16"/>
          <p:cNvSpPr txBox="1"/>
          <p:nvPr/>
        </p:nvSpPr>
        <p:spPr>
          <a:xfrm>
            <a:off x="6128314" y="3408092"/>
            <a:ext cx="10701158" cy="717550"/>
          </a:xfrm>
          <a:prstGeom prst="rect">
            <a:avLst/>
          </a:prstGeom>
        </p:spPr>
        <p:txBody>
          <a:bodyPr lIns="0" tIns="0" rIns="0" bIns="0" rtlCol="0" anchor="t">
            <a:spAutoFit/>
          </a:bodyPr>
          <a:lstStyle/>
          <a:p>
            <a:pPr algn="ctr">
              <a:lnSpc>
                <a:spcPts val="5000"/>
              </a:lnSpc>
              <a:spcBef>
                <a:spcPct val="0"/>
              </a:spcBef>
            </a:pPr>
            <a:r>
              <a:rPr lang="en-US" sz="5000">
                <a:solidFill>
                  <a:srgbClr val="7F7C82"/>
                </a:solidFill>
                <a:latin typeface="Childos Arabic"/>
                <a:ea typeface="Childos Arabic"/>
                <a:cs typeface="Childos Arabic"/>
                <a:sym typeface="Childos Arabic"/>
              </a:rPr>
              <a:t>Changes During Puberty</a:t>
            </a:r>
          </a:p>
        </p:txBody>
      </p:sp>
      <p:grpSp>
        <p:nvGrpSpPr>
          <p:cNvPr id="17" name="Group 17"/>
          <p:cNvGrpSpPr/>
          <p:nvPr/>
        </p:nvGrpSpPr>
        <p:grpSpPr>
          <a:xfrm>
            <a:off x="5624696" y="6990099"/>
            <a:ext cx="11532157" cy="1652589"/>
            <a:chOff x="0" y="0"/>
            <a:chExt cx="12749821" cy="1827084"/>
          </a:xfrm>
        </p:grpSpPr>
        <p:sp>
          <p:nvSpPr>
            <p:cNvPr id="18" name="Freeform 18"/>
            <p:cNvSpPr/>
            <p:nvPr/>
          </p:nvSpPr>
          <p:spPr>
            <a:xfrm>
              <a:off x="0" y="0"/>
              <a:ext cx="12749821" cy="1827084"/>
            </a:xfrm>
            <a:custGeom>
              <a:avLst/>
              <a:gdLst/>
              <a:ahLst/>
              <a:cxnLst/>
              <a:rect l="l" t="t" r="r" b="b"/>
              <a:pathLst>
                <a:path w="12749821" h="1827084">
                  <a:moveTo>
                    <a:pt x="12625360" y="1827083"/>
                  </a:moveTo>
                  <a:lnTo>
                    <a:pt x="124460" y="1827083"/>
                  </a:lnTo>
                  <a:cubicBezTo>
                    <a:pt x="55880" y="1827083"/>
                    <a:pt x="0" y="1771204"/>
                    <a:pt x="0" y="1702623"/>
                  </a:cubicBezTo>
                  <a:lnTo>
                    <a:pt x="0" y="124460"/>
                  </a:lnTo>
                  <a:cubicBezTo>
                    <a:pt x="0" y="55880"/>
                    <a:pt x="55880" y="0"/>
                    <a:pt x="124460" y="0"/>
                  </a:cubicBezTo>
                  <a:lnTo>
                    <a:pt x="12625360" y="0"/>
                  </a:lnTo>
                  <a:cubicBezTo>
                    <a:pt x="12693941" y="0"/>
                    <a:pt x="12749821" y="55880"/>
                    <a:pt x="12749821" y="124460"/>
                  </a:cubicBezTo>
                  <a:lnTo>
                    <a:pt x="12749821" y="1702624"/>
                  </a:lnTo>
                  <a:cubicBezTo>
                    <a:pt x="12749821" y="1771204"/>
                    <a:pt x="12693941" y="1827084"/>
                    <a:pt x="12625360" y="1827084"/>
                  </a:cubicBezTo>
                  <a:close/>
                </a:path>
              </a:pathLst>
            </a:custGeom>
            <a:solidFill>
              <a:srgbClr val="F0D9FF"/>
            </a:solidFill>
          </p:spPr>
          <p:txBody>
            <a:bodyPr/>
            <a:lstStyle/>
            <a:p>
              <a:endParaRPr lang="en-CA"/>
            </a:p>
          </p:txBody>
        </p:sp>
      </p:grpSp>
      <p:sp>
        <p:nvSpPr>
          <p:cNvPr id="19" name="TextBox 19"/>
          <p:cNvSpPr txBox="1"/>
          <p:nvPr/>
        </p:nvSpPr>
        <p:spPr>
          <a:xfrm>
            <a:off x="6304550" y="7700948"/>
            <a:ext cx="10524922" cy="717550"/>
          </a:xfrm>
          <a:prstGeom prst="rect">
            <a:avLst/>
          </a:prstGeom>
        </p:spPr>
        <p:txBody>
          <a:bodyPr lIns="0" tIns="0" rIns="0" bIns="0" rtlCol="0" anchor="t">
            <a:spAutoFit/>
          </a:bodyPr>
          <a:lstStyle/>
          <a:p>
            <a:pPr algn="ctr">
              <a:lnSpc>
                <a:spcPts val="5000"/>
              </a:lnSpc>
              <a:spcBef>
                <a:spcPct val="0"/>
              </a:spcBef>
            </a:pPr>
            <a:r>
              <a:rPr lang="en-US" sz="5000">
                <a:solidFill>
                  <a:srgbClr val="7F7C82"/>
                </a:solidFill>
                <a:latin typeface="Childos Arabic"/>
                <a:ea typeface="Childos Arabic"/>
                <a:cs typeface="Childos Arabic"/>
                <a:sym typeface="Childos Arabic"/>
              </a:rPr>
              <a:t>Personal Safety</a:t>
            </a:r>
          </a:p>
        </p:txBody>
      </p:sp>
      <p:sp>
        <p:nvSpPr>
          <p:cNvPr id="20" name="Freeform 20"/>
          <p:cNvSpPr/>
          <p:nvPr/>
        </p:nvSpPr>
        <p:spPr>
          <a:xfrm>
            <a:off x="14285098" y="8909388"/>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6"/>
            <a:stretch>
              <a:fillRect/>
            </a:stretch>
          </a:blipFill>
        </p:spPr>
        <p:txBody>
          <a:bodyPr/>
          <a:lstStyle/>
          <a:p>
            <a:endParaRPr lang="en-CA"/>
          </a:p>
        </p:txBody>
      </p:sp>
      <p:sp>
        <p:nvSpPr>
          <p:cNvPr id="21" name="TextBox 21"/>
          <p:cNvSpPr txBox="1"/>
          <p:nvPr/>
        </p:nvSpPr>
        <p:spPr>
          <a:xfrm>
            <a:off x="4131830" y="560329"/>
            <a:ext cx="14035264" cy="2873374"/>
          </a:xfrm>
          <a:prstGeom prst="rect">
            <a:avLst/>
          </a:prstGeom>
        </p:spPr>
        <p:txBody>
          <a:bodyPr lIns="0" tIns="0" rIns="0" bIns="0" rtlCol="0" anchor="t">
            <a:spAutoFit/>
          </a:bodyPr>
          <a:lstStyle/>
          <a:p>
            <a:pPr algn="ctr">
              <a:lnSpc>
                <a:spcPts val="11200"/>
              </a:lnSpc>
            </a:pPr>
            <a:r>
              <a:rPr lang="en-US" sz="8000" dirty="0">
                <a:solidFill>
                  <a:srgbClr val="7F7C82"/>
                </a:solidFill>
                <a:latin typeface="Childos Arabic"/>
                <a:ea typeface="Childos Arabic"/>
                <a:cs typeface="Childos Arabic"/>
                <a:sym typeface="Childos Arabic"/>
              </a:rPr>
              <a:t>Content CCQ </a:t>
            </a:r>
            <a:r>
              <a:rPr lang="en-US" sz="8000" dirty="0" err="1">
                <a:solidFill>
                  <a:srgbClr val="7F7C82"/>
                </a:solidFill>
                <a:latin typeface="Childos Arabic"/>
                <a:ea typeface="Childos Arabic"/>
                <a:cs typeface="Childos Arabic"/>
                <a:sym typeface="Childos Arabic"/>
              </a:rPr>
              <a:t>Programme</a:t>
            </a:r>
            <a:r>
              <a:rPr lang="en-US" sz="8000" dirty="0">
                <a:solidFill>
                  <a:srgbClr val="7F7C82"/>
                </a:solidFill>
                <a:latin typeface="Childos Arabic"/>
                <a:ea typeface="Childos Arabic"/>
                <a:cs typeface="Childos Arabic"/>
                <a:sym typeface="Childos Arabic"/>
              </a:rPr>
              <a:t> Goals:</a:t>
            </a:r>
          </a:p>
          <a:p>
            <a:pPr algn="ctr">
              <a:lnSpc>
                <a:spcPts val="11200"/>
              </a:lnSpc>
            </a:pPr>
            <a:endParaRPr lang="en-US" sz="8000" dirty="0">
              <a:solidFill>
                <a:srgbClr val="7F7C82"/>
              </a:solidFill>
              <a:latin typeface="Childos Arabic"/>
              <a:ea typeface="Childos Arabic"/>
              <a:cs typeface="Childos Arabic"/>
              <a:sym typeface="Childos Arab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2832506" y="2345060"/>
            <a:ext cx="12598041" cy="6897427"/>
          </a:xfrm>
          <a:custGeom>
            <a:avLst/>
            <a:gdLst/>
            <a:ahLst/>
            <a:cxnLst/>
            <a:rect l="l" t="t" r="r" b="b"/>
            <a:pathLst>
              <a:path w="12598041" h="6897427">
                <a:moveTo>
                  <a:pt x="0" y="0"/>
                </a:moveTo>
                <a:lnTo>
                  <a:pt x="12598041" y="0"/>
                </a:lnTo>
                <a:lnTo>
                  <a:pt x="12598041" y="6897428"/>
                </a:lnTo>
                <a:lnTo>
                  <a:pt x="0" y="68974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216353" y="-622292"/>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04608" y="7564251"/>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3571888" y="3781947"/>
            <a:ext cx="10635398" cy="5426075"/>
          </a:xfrm>
          <a:prstGeom prst="rect">
            <a:avLst/>
          </a:prstGeom>
        </p:spPr>
        <p:txBody>
          <a:bodyPr lIns="0" tIns="0" rIns="0" bIns="0" rtlCol="0" anchor="t">
            <a:spAutoFit/>
          </a:bodyPr>
          <a:lstStyle/>
          <a:p>
            <a:pPr algn="ctr">
              <a:lnSpc>
                <a:spcPts val="6999"/>
              </a:lnSpc>
            </a:pPr>
            <a:r>
              <a:rPr lang="en-US" sz="6999">
                <a:solidFill>
                  <a:srgbClr val="7F7C82"/>
                </a:solidFill>
                <a:latin typeface="Childos Arabic"/>
                <a:ea typeface="Childos Arabic"/>
                <a:cs typeface="Childos Arabic"/>
                <a:sym typeface="Childos Arabic"/>
              </a:rPr>
              <a:t>1. Take turns speaking.</a:t>
            </a:r>
          </a:p>
          <a:p>
            <a:pPr algn="ctr">
              <a:lnSpc>
                <a:spcPts val="6999"/>
              </a:lnSpc>
            </a:pPr>
            <a:r>
              <a:rPr lang="en-US" sz="6999">
                <a:solidFill>
                  <a:srgbClr val="7F7C82"/>
                </a:solidFill>
                <a:latin typeface="Childos Arabic"/>
                <a:ea typeface="Childos Arabic"/>
                <a:cs typeface="Childos Arabic"/>
                <a:sym typeface="Childos Arabic"/>
              </a:rPr>
              <a:t>2. Listen when others talk.</a:t>
            </a:r>
          </a:p>
          <a:p>
            <a:pPr algn="ctr">
              <a:lnSpc>
                <a:spcPts val="6999"/>
              </a:lnSpc>
            </a:pPr>
            <a:r>
              <a:rPr lang="en-US" sz="6999">
                <a:solidFill>
                  <a:srgbClr val="7F7C82"/>
                </a:solidFill>
                <a:latin typeface="Childos Arabic"/>
                <a:ea typeface="Childos Arabic"/>
                <a:cs typeface="Childos Arabic"/>
                <a:sym typeface="Childos Arabic"/>
              </a:rPr>
              <a:t>3. Use the right words when talking about the body.</a:t>
            </a:r>
          </a:p>
          <a:p>
            <a:pPr algn="ctr">
              <a:lnSpc>
                <a:spcPts val="6999"/>
              </a:lnSpc>
            </a:pPr>
            <a:endParaRPr lang="en-US" sz="6999">
              <a:solidFill>
                <a:srgbClr val="7F7C82"/>
              </a:solidFill>
              <a:latin typeface="Childos Arabic"/>
              <a:ea typeface="Childos Arabic"/>
              <a:cs typeface="Childos Arabic"/>
              <a:sym typeface="Childos Arabic"/>
            </a:endParaRPr>
          </a:p>
          <a:p>
            <a:pPr algn="ctr">
              <a:lnSpc>
                <a:spcPts val="6999"/>
              </a:lnSpc>
            </a:pPr>
            <a:endParaRPr lang="en-US" sz="6999">
              <a:solidFill>
                <a:srgbClr val="7F7C82"/>
              </a:solidFill>
              <a:latin typeface="Childos Arabic"/>
              <a:ea typeface="Childos Arabic"/>
              <a:cs typeface="Childos Arabic"/>
              <a:sym typeface="Childos Arabic"/>
            </a:endParaRPr>
          </a:p>
        </p:txBody>
      </p:sp>
      <p:sp>
        <p:nvSpPr>
          <p:cNvPr id="8" name="Freeform 8"/>
          <p:cNvSpPr/>
          <p:nvPr/>
        </p:nvSpPr>
        <p:spPr>
          <a:xfrm>
            <a:off x="1028700" y="6210552"/>
            <a:ext cx="3121149" cy="4529373"/>
          </a:xfrm>
          <a:custGeom>
            <a:avLst/>
            <a:gdLst/>
            <a:ahLst/>
            <a:cxnLst/>
            <a:rect l="l" t="t" r="r" b="b"/>
            <a:pathLst>
              <a:path w="3121149" h="4529373">
                <a:moveTo>
                  <a:pt x="0" y="0"/>
                </a:moveTo>
                <a:lnTo>
                  <a:pt x="3121149" y="0"/>
                </a:lnTo>
                <a:lnTo>
                  <a:pt x="3121149" y="4529372"/>
                </a:lnTo>
                <a:lnTo>
                  <a:pt x="0" y="452937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3"/>
            <a:stretch>
              <a:fillRect/>
            </a:stretch>
          </a:blipFill>
        </p:spPr>
        <p:txBody>
          <a:bodyPr/>
          <a:lstStyle/>
          <a:p>
            <a:endParaRPr lang="en-CA"/>
          </a:p>
        </p:txBody>
      </p:sp>
      <p:sp>
        <p:nvSpPr>
          <p:cNvPr id="10" name="TextBox 10"/>
          <p:cNvSpPr txBox="1"/>
          <p:nvPr/>
        </p:nvSpPr>
        <p:spPr>
          <a:xfrm>
            <a:off x="4135462" y="928059"/>
            <a:ext cx="9802455" cy="1882775"/>
          </a:xfrm>
          <a:prstGeom prst="rect">
            <a:avLst/>
          </a:prstGeom>
        </p:spPr>
        <p:txBody>
          <a:bodyPr lIns="0" tIns="0" rIns="0" bIns="0" rtlCol="0" anchor="t">
            <a:spAutoFit/>
          </a:bodyPr>
          <a:lstStyle/>
          <a:p>
            <a:pPr algn="ctr">
              <a:lnSpc>
                <a:spcPts val="6999"/>
              </a:lnSpc>
            </a:pPr>
            <a:r>
              <a:rPr lang="en-US" sz="6999">
                <a:solidFill>
                  <a:srgbClr val="FFFFFF"/>
                </a:solidFill>
                <a:latin typeface="Childos Arabic"/>
                <a:ea typeface="Childos Arabic"/>
                <a:cs typeface="Childos Arabic"/>
                <a:sym typeface="Childos Arabic"/>
              </a:rPr>
              <a:t>The Rules For the Class</a:t>
            </a:r>
          </a:p>
          <a:p>
            <a:pPr algn="ctr">
              <a:lnSpc>
                <a:spcPts val="6999"/>
              </a:lnSpc>
            </a:pPr>
            <a:endParaRPr lang="en-US" sz="6999">
              <a:solidFill>
                <a:srgbClr val="FFFFFF"/>
              </a:solidFill>
              <a:latin typeface="Childos Arabic"/>
              <a:ea typeface="Childos Arabic"/>
              <a:cs typeface="Childos Arabic"/>
              <a:sym typeface="Childos Arabic"/>
            </a:endParaRPr>
          </a:p>
        </p:txBody>
      </p:sp>
      <p:sp>
        <p:nvSpPr>
          <p:cNvPr id="11" name="TextBox 11"/>
          <p:cNvSpPr txBox="1"/>
          <p:nvPr/>
        </p:nvSpPr>
        <p:spPr>
          <a:xfrm>
            <a:off x="3918704" y="9296400"/>
            <a:ext cx="10450592" cy="705487"/>
          </a:xfrm>
          <a:prstGeom prst="rect">
            <a:avLst/>
          </a:prstGeom>
        </p:spPr>
        <p:txBody>
          <a:bodyPr lIns="0" tIns="0" rIns="0" bIns="0" rtlCol="0" anchor="t">
            <a:spAutoFit/>
          </a:bodyPr>
          <a:lstStyle/>
          <a:p>
            <a:pPr algn="ctr">
              <a:lnSpc>
                <a:spcPts val="4900"/>
              </a:lnSpc>
            </a:pPr>
            <a:r>
              <a:rPr lang="en-US" sz="4900">
                <a:solidFill>
                  <a:srgbClr val="F3F1F5"/>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EAFF"/>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5178435" y="2327949"/>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rot="-3486">
            <a:off x="5441714" y="3857241"/>
            <a:ext cx="7404329" cy="2873374"/>
          </a:xfrm>
          <a:prstGeom prst="rect">
            <a:avLst/>
          </a:prstGeom>
        </p:spPr>
        <p:txBody>
          <a:bodyPr lIns="0" tIns="0" rIns="0" bIns="0" rtlCol="0" anchor="t">
            <a:spAutoFit/>
          </a:bodyPr>
          <a:lstStyle/>
          <a:p>
            <a:pPr algn="ctr">
              <a:lnSpc>
                <a:spcPts val="11200"/>
              </a:lnSpc>
              <a:spcBef>
                <a:spcPct val="0"/>
              </a:spcBef>
            </a:pPr>
            <a:r>
              <a:rPr lang="en-US" sz="8000" spc="-200">
                <a:solidFill>
                  <a:srgbClr val="6E5AE2"/>
                </a:solidFill>
                <a:latin typeface="Childos Arabic"/>
                <a:ea typeface="Childos Arabic"/>
                <a:cs typeface="Childos Arabic"/>
                <a:sym typeface="Childos Arabic"/>
              </a:rPr>
              <a:t>Changes During Puberty</a:t>
            </a:r>
          </a:p>
        </p:txBody>
      </p:sp>
      <p:sp>
        <p:nvSpPr>
          <p:cNvPr id="7" name="Freeform 7"/>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1940958" y="1836059"/>
            <a:ext cx="14854943" cy="8133081"/>
          </a:xfrm>
          <a:custGeom>
            <a:avLst/>
            <a:gdLst/>
            <a:ahLst/>
            <a:cxnLst/>
            <a:rect l="l" t="t" r="r" b="b"/>
            <a:pathLst>
              <a:path w="14854943" h="8133081">
                <a:moveTo>
                  <a:pt x="0" y="0"/>
                </a:moveTo>
                <a:lnTo>
                  <a:pt x="14854943" y="0"/>
                </a:lnTo>
                <a:lnTo>
                  <a:pt x="14854943" y="8133082"/>
                </a:lnTo>
                <a:lnTo>
                  <a:pt x="0" y="813308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2127199" y="413659"/>
            <a:ext cx="14482461" cy="2364411"/>
          </a:xfrm>
          <a:prstGeom prst="rect">
            <a:avLst/>
          </a:prstGeom>
        </p:spPr>
        <p:txBody>
          <a:bodyPr lIns="0" tIns="0" rIns="0" bIns="0" rtlCol="0" anchor="t">
            <a:spAutoFit/>
          </a:bodyPr>
          <a:lstStyle/>
          <a:p>
            <a:pPr algn="ctr">
              <a:lnSpc>
                <a:spcPts val="4791"/>
              </a:lnSpc>
            </a:pPr>
            <a:r>
              <a:rPr lang="en-US" sz="4791">
                <a:solidFill>
                  <a:srgbClr val="FFFFFF"/>
                </a:solidFill>
                <a:latin typeface="Childos Arabic"/>
                <a:ea typeface="Childos Arabic"/>
                <a:cs typeface="Childos Arabic"/>
                <a:sym typeface="Childos Arabic"/>
              </a:rPr>
              <a:t>The reproductive process begins during puberty thanks to two important events: </a:t>
            </a:r>
          </a:p>
          <a:p>
            <a:pPr algn="ctr">
              <a:lnSpc>
                <a:spcPts val="4382"/>
              </a:lnSpc>
            </a:pPr>
            <a:endParaRPr lang="en-US" sz="4791">
              <a:solidFill>
                <a:srgbClr val="FFFFFF"/>
              </a:solidFill>
              <a:latin typeface="Childos Arabic"/>
              <a:ea typeface="Childos Arabic"/>
              <a:cs typeface="Childos Arabic"/>
              <a:sym typeface="Childos Arabic"/>
            </a:endParaRPr>
          </a:p>
          <a:p>
            <a:pPr algn="ctr">
              <a:lnSpc>
                <a:spcPts val="4382"/>
              </a:lnSpc>
            </a:pPr>
            <a:endParaRPr lang="en-US" sz="4791">
              <a:solidFill>
                <a:srgbClr val="FFFFFF"/>
              </a:solidFill>
              <a:latin typeface="Childos Arabic"/>
              <a:ea typeface="Childos Arabic"/>
              <a:cs typeface="Childos Arabic"/>
              <a:sym typeface="Childos Arabic"/>
            </a:endParaRPr>
          </a:p>
        </p:txBody>
      </p:sp>
      <p:sp>
        <p:nvSpPr>
          <p:cNvPr id="4" name="Freeform 4"/>
          <p:cNvSpPr/>
          <p:nvPr/>
        </p:nvSpPr>
        <p:spPr>
          <a:xfrm>
            <a:off x="3830795" y="2549326"/>
            <a:ext cx="5313205" cy="2822640"/>
          </a:xfrm>
          <a:custGeom>
            <a:avLst/>
            <a:gdLst/>
            <a:ahLst/>
            <a:cxnLst/>
            <a:rect l="l" t="t" r="r" b="b"/>
            <a:pathLst>
              <a:path w="5313205" h="2822640">
                <a:moveTo>
                  <a:pt x="0" y="0"/>
                </a:moveTo>
                <a:lnTo>
                  <a:pt x="5313205" y="0"/>
                </a:lnTo>
                <a:lnTo>
                  <a:pt x="5313205" y="2822640"/>
                </a:lnTo>
                <a:lnTo>
                  <a:pt x="0" y="28226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5" name="Freeform 5"/>
          <p:cNvSpPr/>
          <p:nvPr/>
        </p:nvSpPr>
        <p:spPr>
          <a:xfrm>
            <a:off x="9897407" y="2549326"/>
            <a:ext cx="5313205" cy="2822640"/>
          </a:xfrm>
          <a:custGeom>
            <a:avLst/>
            <a:gdLst/>
            <a:ahLst/>
            <a:cxnLst/>
            <a:rect l="l" t="t" r="r" b="b"/>
            <a:pathLst>
              <a:path w="5313205" h="2822640">
                <a:moveTo>
                  <a:pt x="0" y="0"/>
                </a:moveTo>
                <a:lnTo>
                  <a:pt x="5313205" y="0"/>
                </a:lnTo>
                <a:lnTo>
                  <a:pt x="5313205" y="2822640"/>
                </a:lnTo>
                <a:lnTo>
                  <a:pt x="0" y="28226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rot="774794">
            <a:off x="14655592" y="998559"/>
            <a:ext cx="3658431" cy="4114800"/>
          </a:xfrm>
          <a:custGeom>
            <a:avLst/>
            <a:gdLst/>
            <a:ahLst/>
            <a:cxnLst/>
            <a:rect l="l" t="t" r="r" b="b"/>
            <a:pathLst>
              <a:path w="3658431" h="4114800">
                <a:moveTo>
                  <a:pt x="0" y="0"/>
                </a:moveTo>
                <a:lnTo>
                  <a:pt x="3658431" y="0"/>
                </a:lnTo>
                <a:lnTo>
                  <a:pt x="3658431"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rot="140855">
            <a:off x="1135117" y="2076345"/>
            <a:ext cx="2863054" cy="3009780"/>
          </a:xfrm>
          <a:custGeom>
            <a:avLst/>
            <a:gdLst/>
            <a:ahLst/>
            <a:cxnLst/>
            <a:rect l="l" t="t" r="r" b="b"/>
            <a:pathLst>
              <a:path w="2863054" h="3009780">
                <a:moveTo>
                  <a:pt x="0" y="0"/>
                </a:moveTo>
                <a:lnTo>
                  <a:pt x="2863054" y="0"/>
                </a:lnTo>
                <a:lnTo>
                  <a:pt x="2863054" y="3009780"/>
                </a:lnTo>
                <a:lnTo>
                  <a:pt x="0" y="30097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TextBox 8"/>
          <p:cNvSpPr txBox="1"/>
          <p:nvPr/>
        </p:nvSpPr>
        <p:spPr>
          <a:xfrm>
            <a:off x="3094641" y="3380356"/>
            <a:ext cx="6785513" cy="1146862"/>
          </a:xfrm>
          <a:prstGeom prst="rect">
            <a:avLst/>
          </a:prstGeom>
        </p:spPr>
        <p:txBody>
          <a:bodyPr lIns="0" tIns="0" rIns="0" bIns="0" rtlCol="0" anchor="t">
            <a:spAutoFit/>
          </a:bodyPr>
          <a:lstStyle/>
          <a:p>
            <a:pPr algn="ctr">
              <a:lnSpc>
                <a:spcPts val="4277"/>
              </a:lnSpc>
            </a:pPr>
            <a:r>
              <a:rPr lang="en-US" sz="4277">
                <a:solidFill>
                  <a:srgbClr val="5142A4"/>
                </a:solidFill>
                <a:latin typeface="Childos Arabic"/>
                <a:ea typeface="Childos Arabic"/>
                <a:cs typeface="Childos Arabic"/>
                <a:sym typeface="Childos Arabic"/>
              </a:rPr>
              <a:t>The First </a:t>
            </a:r>
          </a:p>
          <a:p>
            <a:pPr algn="ctr">
              <a:lnSpc>
                <a:spcPts val="4277"/>
              </a:lnSpc>
            </a:pPr>
            <a:r>
              <a:rPr lang="en-US" sz="4277">
                <a:solidFill>
                  <a:srgbClr val="5142A4"/>
                </a:solidFill>
                <a:latin typeface="Childos Arabic"/>
                <a:ea typeface="Childos Arabic"/>
                <a:cs typeface="Childos Arabic"/>
                <a:sym typeface="Childos Arabic"/>
              </a:rPr>
              <a:t>Ejaculation</a:t>
            </a:r>
          </a:p>
        </p:txBody>
      </p:sp>
      <p:sp>
        <p:nvSpPr>
          <p:cNvPr id="9" name="TextBox 9"/>
          <p:cNvSpPr txBox="1"/>
          <p:nvPr/>
        </p:nvSpPr>
        <p:spPr>
          <a:xfrm>
            <a:off x="10240493" y="3432175"/>
            <a:ext cx="4627034" cy="1095043"/>
          </a:xfrm>
          <a:prstGeom prst="rect">
            <a:avLst/>
          </a:prstGeom>
        </p:spPr>
        <p:txBody>
          <a:bodyPr lIns="0" tIns="0" rIns="0" bIns="0" rtlCol="0" anchor="t">
            <a:spAutoFit/>
          </a:bodyPr>
          <a:lstStyle/>
          <a:p>
            <a:pPr algn="ctr">
              <a:lnSpc>
                <a:spcPts val="4111"/>
              </a:lnSpc>
            </a:pPr>
            <a:r>
              <a:rPr lang="en-US" sz="4111">
                <a:solidFill>
                  <a:srgbClr val="5142A4"/>
                </a:solidFill>
                <a:latin typeface="Childos Arabic"/>
                <a:ea typeface="Childos Arabic"/>
                <a:cs typeface="Childos Arabic"/>
                <a:sym typeface="Childos Arabic"/>
              </a:rPr>
              <a:t>The First Menstruation</a:t>
            </a:r>
          </a:p>
        </p:txBody>
      </p:sp>
      <p:sp>
        <p:nvSpPr>
          <p:cNvPr id="10" name="TextBox 10"/>
          <p:cNvSpPr txBox="1"/>
          <p:nvPr/>
        </p:nvSpPr>
        <p:spPr>
          <a:xfrm>
            <a:off x="2566644" y="5384386"/>
            <a:ext cx="13544504" cy="3873914"/>
          </a:xfrm>
          <a:prstGeom prst="rect">
            <a:avLst/>
          </a:prstGeom>
        </p:spPr>
        <p:txBody>
          <a:bodyPr lIns="0" tIns="0" rIns="0" bIns="0" rtlCol="0" anchor="t">
            <a:spAutoFit/>
          </a:bodyPr>
          <a:lstStyle/>
          <a:p>
            <a:pPr algn="ctr">
              <a:lnSpc>
                <a:spcPts val="4352"/>
              </a:lnSpc>
              <a:spcBef>
                <a:spcPct val="0"/>
              </a:spcBef>
            </a:pPr>
            <a:r>
              <a:rPr lang="en-US" sz="3108">
                <a:solidFill>
                  <a:srgbClr val="000000"/>
                </a:solidFill>
                <a:latin typeface="Childos Arabic"/>
                <a:ea typeface="Childos Arabic"/>
                <a:cs typeface="Childos Arabic"/>
                <a:sym typeface="Childos Arabic"/>
              </a:rPr>
              <a:t>The brain sends signals to the sex glands (testicles and ovaries) to produce hormones (testosterone, estrogen, and progesterone).</a:t>
            </a:r>
          </a:p>
          <a:p>
            <a:pPr algn="ctr">
              <a:lnSpc>
                <a:spcPts val="4352"/>
              </a:lnSpc>
              <a:spcBef>
                <a:spcPct val="0"/>
              </a:spcBef>
            </a:pPr>
            <a:endParaRPr lang="en-US" sz="3108">
              <a:solidFill>
                <a:srgbClr val="000000"/>
              </a:solidFill>
              <a:latin typeface="Childos Arabic"/>
              <a:ea typeface="Childos Arabic"/>
              <a:cs typeface="Childos Arabic"/>
              <a:sym typeface="Childos Arabic"/>
            </a:endParaRPr>
          </a:p>
          <a:p>
            <a:pPr algn="ctr">
              <a:lnSpc>
                <a:spcPts val="4352"/>
              </a:lnSpc>
              <a:spcBef>
                <a:spcPct val="0"/>
              </a:spcBef>
            </a:pPr>
            <a:r>
              <a:rPr lang="en-US" sz="3108">
                <a:solidFill>
                  <a:srgbClr val="000000"/>
                </a:solidFill>
                <a:latin typeface="Childos Arabic"/>
                <a:ea typeface="Childos Arabic"/>
                <a:cs typeface="Childos Arabic"/>
                <a:sym typeface="Childos Arabic"/>
              </a:rPr>
              <a:t>Although the first ejaculations do not always contain sperm and the first menstrual period is not always ovulatory (releasing an egg), it is important to understand that the ability to reproduce happens during puberty because of these two changes in the body.</a:t>
            </a:r>
          </a:p>
        </p:txBody>
      </p:sp>
      <p:sp>
        <p:nvSpPr>
          <p:cNvPr id="11" name="Freeform 11"/>
          <p:cNvSpPr/>
          <p:nvPr/>
        </p:nvSpPr>
        <p:spPr>
          <a:xfrm>
            <a:off x="14395331" y="8849570"/>
            <a:ext cx="3431635" cy="1119571"/>
          </a:xfrm>
          <a:custGeom>
            <a:avLst/>
            <a:gdLst/>
            <a:ahLst/>
            <a:cxnLst/>
            <a:rect l="l" t="t" r="r" b="b"/>
            <a:pathLst>
              <a:path w="3431635" h="1119571">
                <a:moveTo>
                  <a:pt x="0" y="0"/>
                </a:moveTo>
                <a:lnTo>
                  <a:pt x="3431635" y="0"/>
                </a:lnTo>
                <a:lnTo>
                  <a:pt x="3431635" y="1119571"/>
                </a:lnTo>
                <a:lnTo>
                  <a:pt x="0" y="1119571"/>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2359612" y="2050703"/>
            <a:ext cx="13568776" cy="7428905"/>
          </a:xfrm>
          <a:custGeom>
            <a:avLst/>
            <a:gdLst/>
            <a:ahLst/>
            <a:cxnLst/>
            <a:rect l="l" t="t" r="r" b="b"/>
            <a:pathLst>
              <a:path w="13568776" h="7428905">
                <a:moveTo>
                  <a:pt x="0" y="0"/>
                </a:moveTo>
                <a:lnTo>
                  <a:pt x="13568776" y="0"/>
                </a:lnTo>
                <a:lnTo>
                  <a:pt x="13568776" y="7428905"/>
                </a:lnTo>
                <a:lnTo>
                  <a:pt x="0" y="74289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TextBox 3"/>
          <p:cNvSpPr txBox="1"/>
          <p:nvPr/>
        </p:nvSpPr>
        <p:spPr>
          <a:xfrm>
            <a:off x="2477605" y="896726"/>
            <a:ext cx="13035373" cy="2695711"/>
          </a:xfrm>
          <a:prstGeom prst="rect">
            <a:avLst/>
          </a:prstGeom>
        </p:spPr>
        <p:txBody>
          <a:bodyPr lIns="0" tIns="0" rIns="0" bIns="0" rtlCol="0" anchor="t">
            <a:spAutoFit/>
          </a:bodyPr>
          <a:lstStyle/>
          <a:p>
            <a:pPr algn="ctr">
              <a:lnSpc>
                <a:spcPts val="6499"/>
              </a:lnSpc>
            </a:pPr>
            <a:r>
              <a:rPr lang="en-US" sz="6499" b="1">
                <a:solidFill>
                  <a:srgbClr val="FFFFFF"/>
                </a:solidFill>
                <a:latin typeface="Childos Arabic Bold"/>
                <a:ea typeface="Childos Arabic Bold"/>
                <a:cs typeface="Childos Arabic Bold"/>
                <a:sym typeface="Childos Arabic Bold"/>
              </a:rPr>
              <a:t>MENSTRUATION</a:t>
            </a:r>
          </a:p>
          <a:p>
            <a:pPr algn="ctr">
              <a:lnSpc>
                <a:spcPts val="7010"/>
              </a:lnSpc>
            </a:pPr>
            <a:endParaRPr lang="en-US" sz="6499" b="1">
              <a:solidFill>
                <a:srgbClr val="FFFFFF"/>
              </a:solidFill>
              <a:latin typeface="Childos Arabic Bold"/>
              <a:ea typeface="Childos Arabic Bold"/>
              <a:cs typeface="Childos Arabic Bold"/>
              <a:sym typeface="Childos Arabic Bold"/>
            </a:endParaRPr>
          </a:p>
          <a:p>
            <a:pPr algn="ctr">
              <a:lnSpc>
                <a:spcPts val="7010"/>
              </a:lnSpc>
            </a:pPr>
            <a:endParaRPr lang="en-US" sz="6499" b="1">
              <a:solidFill>
                <a:srgbClr val="FFFFFF"/>
              </a:solidFill>
              <a:latin typeface="Childos Arabic Bold"/>
              <a:ea typeface="Childos Arabic Bold"/>
              <a:cs typeface="Childos Arabic Bold"/>
              <a:sym typeface="Childos Arabic Bold"/>
            </a:endParaRPr>
          </a:p>
        </p:txBody>
      </p:sp>
      <p:sp>
        <p:nvSpPr>
          <p:cNvPr id="4" name="TextBox 4"/>
          <p:cNvSpPr txBox="1"/>
          <p:nvPr/>
        </p:nvSpPr>
        <p:spPr>
          <a:xfrm>
            <a:off x="2891950" y="3280862"/>
            <a:ext cx="12621027" cy="6353362"/>
          </a:xfrm>
          <a:prstGeom prst="rect">
            <a:avLst/>
          </a:prstGeom>
        </p:spPr>
        <p:txBody>
          <a:bodyPr lIns="0" tIns="0" rIns="0" bIns="0" rtlCol="0" anchor="t">
            <a:spAutoFit/>
          </a:bodyPr>
          <a:lstStyle/>
          <a:p>
            <a:pPr algn="ctr">
              <a:lnSpc>
                <a:spcPts val="3900"/>
              </a:lnSpc>
            </a:pPr>
            <a:r>
              <a:rPr lang="en-US" sz="3900">
                <a:solidFill>
                  <a:srgbClr val="000000"/>
                </a:solidFill>
                <a:latin typeface="Childos Arabic"/>
                <a:ea typeface="Childos Arabic"/>
                <a:cs typeface="Childos Arabic"/>
                <a:sym typeface="Childos Arabic"/>
              </a:rPr>
              <a:t>Menstruating is part of puberty for people with vaginas.</a:t>
            </a:r>
          </a:p>
          <a:p>
            <a:pPr algn="ctr">
              <a:lnSpc>
                <a:spcPts val="3900"/>
              </a:lnSpc>
            </a:pPr>
            <a:r>
              <a:rPr lang="en-US" sz="3900">
                <a:solidFill>
                  <a:srgbClr val="000000"/>
                </a:solidFill>
                <a:latin typeface="Childos Arabic"/>
                <a:ea typeface="Childos Arabic"/>
                <a:cs typeface="Childos Arabic"/>
                <a:sym typeface="Childos Arabic"/>
              </a:rPr>
              <a:t>It typically lasts from 2 to 7 days approximately every 28-30 days, but this differs from person to person.</a:t>
            </a:r>
          </a:p>
          <a:p>
            <a:pPr algn="ctr">
              <a:lnSpc>
                <a:spcPts val="3900"/>
              </a:lnSpc>
            </a:pPr>
            <a:r>
              <a:rPr lang="en-US" sz="3900">
                <a:solidFill>
                  <a:srgbClr val="000000"/>
                </a:solidFill>
                <a:latin typeface="Childos Arabic"/>
                <a:ea typeface="Childos Arabic"/>
                <a:cs typeface="Childos Arabic"/>
                <a:sym typeface="Childos Arabic"/>
              </a:rPr>
              <a:t>.</a:t>
            </a:r>
          </a:p>
          <a:p>
            <a:pPr algn="ctr">
              <a:lnSpc>
                <a:spcPts val="3900"/>
              </a:lnSpc>
            </a:pPr>
            <a:r>
              <a:rPr lang="en-US" sz="3900">
                <a:solidFill>
                  <a:srgbClr val="000000"/>
                </a:solidFill>
                <a:latin typeface="Childos Arabic"/>
                <a:ea typeface="Childos Arabic"/>
                <a:cs typeface="Childos Arabic"/>
                <a:sym typeface="Childos Arabic"/>
              </a:rPr>
              <a:t>During menstruation, between 4-6 tablespoons of menstrual fluid (blood, vaginal secretions &amp; cells from the uterine lining)  flow out of the vagina.</a:t>
            </a:r>
          </a:p>
          <a:p>
            <a:pPr algn="ctr">
              <a:lnSpc>
                <a:spcPts val="3900"/>
              </a:lnSpc>
            </a:pPr>
            <a:endParaRPr lang="en-US" sz="3900">
              <a:solidFill>
                <a:srgbClr val="000000"/>
              </a:solidFill>
              <a:latin typeface="Childos Arabic"/>
              <a:ea typeface="Childos Arabic"/>
              <a:cs typeface="Childos Arabic"/>
              <a:sym typeface="Childos Arabic"/>
            </a:endParaRPr>
          </a:p>
          <a:p>
            <a:pPr algn="ctr">
              <a:lnSpc>
                <a:spcPts val="3900"/>
              </a:lnSpc>
            </a:pPr>
            <a:r>
              <a:rPr lang="en-US" sz="3900">
                <a:solidFill>
                  <a:srgbClr val="000000"/>
                </a:solidFill>
                <a:latin typeface="Childos Arabic"/>
                <a:ea typeface="Childos Arabic"/>
                <a:cs typeface="Childos Arabic"/>
                <a:sym typeface="Childos Arabic"/>
              </a:rPr>
              <a:t> A few days before menstruation or during menstruation, some people experience symptoms, such as feeling bloated, more irritable or emotional, and stomach and/or back pains.</a:t>
            </a:r>
          </a:p>
          <a:p>
            <a:pPr algn="ctr">
              <a:lnSpc>
                <a:spcPts val="3900"/>
              </a:lnSpc>
            </a:pPr>
            <a:endParaRPr lang="en-US" sz="3900">
              <a:solidFill>
                <a:srgbClr val="000000"/>
              </a:solidFill>
              <a:latin typeface="Childos Arabic"/>
              <a:ea typeface="Childos Arabic"/>
              <a:cs typeface="Childos Arabic"/>
              <a:sym typeface="Childos Arabic"/>
            </a:endParaRPr>
          </a:p>
          <a:p>
            <a:pPr algn="ctr">
              <a:lnSpc>
                <a:spcPts val="3570"/>
              </a:lnSpc>
            </a:pPr>
            <a:endParaRPr lang="en-US" sz="3900">
              <a:solidFill>
                <a:srgbClr val="000000"/>
              </a:solidFill>
              <a:latin typeface="Childos Arabic"/>
              <a:ea typeface="Childos Arabic"/>
              <a:cs typeface="Childos Arabic"/>
              <a:sym typeface="Childos Arabic"/>
            </a:endParaRPr>
          </a:p>
        </p:txBody>
      </p:sp>
      <p:sp>
        <p:nvSpPr>
          <p:cNvPr id="5" name="Freeform 5"/>
          <p:cNvSpPr/>
          <p:nvPr/>
        </p:nvSpPr>
        <p:spPr>
          <a:xfrm rot="-1266826">
            <a:off x="583929" y="441603"/>
            <a:ext cx="3787351" cy="2883121"/>
          </a:xfrm>
          <a:custGeom>
            <a:avLst/>
            <a:gdLst/>
            <a:ahLst/>
            <a:cxnLst/>
            <a:rect l="l" t="t" r="r" b="b"/>
            <a:pathLst>
              <a:path w="3787351" h="2883121">
                <a:moveTo>
                  <a:pt x="0" y="0"/>
                </a:moveTo>
                <a:lnTo>
                  <a:pt x="3787351" y="0"/>
                </a:lnTo>
                <a:lnTo>
                  <a:pt x="3787351" y="2883120"/>
                </a:lnTo>
                <a:lnTo>
                  <a:pt x="0" y="2883120"/>
                </a:lnTo>
                <a:lnTo>
                  <a:pt x="0" y="0"/>
                </a:lnTo>
                <a:close/>
              </a:path>
            </a:pathLst>
          </a:custGeom>
          <a:blipFill>
            <a:blip r:embed="rId5"/>
            <a:stretch>
              <a:fillRect/>
            </a:stretch>
          </a:blipFill>
        </p:spPr>
        <p:txBody>
          <a:bodyPr/>
          <a:lstStyle/>
          <a:p>
            <a:endParaRPr lang="en-CA"/>
          </a:p>
        </p:txBody>
      </p:sp>
      <p:sp>
        <p:nvSpPr>
          <p:cNvPr id="6" name="Freeform 6"/>
          <p:cNvSpPr/>
          <p:nvPr/>
        </p:nvSpPr>
        <p:spPr>
          <a:xfrm rot="653131">
            <a:off x="14027990" y="210375"/>
            <a:ext cx="4085275" cy="3513337"/>
          </a:xfrm>
          <a:custGeom>
            <a:avLst/>
            <a:gdLst/>
            <a:ahLst/>
            <a:cxnLst/>
            <a:rect l="l" t="t" r="r" b="b"/>
            <a:pathLst>
              <a:path w="4085275" h="3513337">
                <a:moveTo>
                  <a:pt x="0" y="0"/>
                </a:moveTo>
                <a:lnTo>
                  <a:pt x="4085275" y="0"/>
                </a:lnTo>
                <a:lnTo>
                  <a:pt x="4085275" y="3513337"/>
                </a:lnTo>
                <a:lnTo>
                  <a:pt x="0" y="35133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rot="1202243">
            <a:off x="15141430" y="4650857"/>
            <a:ext cx="2975069" cy="2228597"/>
          </a:xfrm>
          <a:custGeom>
            <a:avLst/>
            <a:gdLst/>
            <a:ahLst/>
            <a:cxnLst/>
            <a:rect l="l" t="t" r="r" b="b"/>
            <a:pathLst>
              <a:path w="2975069" h="2228597">
                <a:moveTo>
                  <a:pt x="0" y="0"/>
                </a:moveTo>
                <a:lnTo>
                  <a:pt x="2975069" y="0"/>
                </a:lnTo>
                <a:lnTo>
                  <a:pt x="2975069" y="2228597"/>
                </a:lnTo>
                <a:lnTo>
                  <a:pt x="0" y="222859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3F1F5"/>
        </a:solidFill>
        <a:effectLst/>
      </p:bgPr>
    </p:bg>
    <p:spTree>
      <p:nvGrpSpPr>
        <p:cNvPr id="1" name=""/>
        <p:cNvGrpSpPr/>
        <p:nvPr/>
      </p:nvGrpSpPr>
      <p:grpSpPr>
        <a:xfrm>
          <a:off x="0" y="0"/>
          <a:ext cx="0" cy="0"/>
          <a:chOff x="0" y="0"/>
          <a:chExt cx="0" cy="0"/>
        </a:xfrm>
      </p:grpSpPr>
      <p:sp>
        <p:nvSpPr>
          <p:cNvPr id="2" name="Freeform 2"/>
          <p:cNvSpPr/>
          <p:nvPr/>
        </p:nvSpPr>
        <p:spPr>
          <a:xfrm>
            <a:off x="0" y="0"/>
            <a:ext cx="18768542" cy="10287000"/>
          </a:xfrm>
          <a:custGeom>
            <a:avLst/>
            <a:gdLst/>
            <a:ahLst/>
            <a:cxnLst/>
            <a:rect l="l" t="t" r="r" b="b"/>
            <a:pathLst>
              <a:path w="18768542" h="10287000">
                <a:moveTo>
                  <a:pt x="0" y="0"/>
                </a:moveTo>
                <a:lnTo>
                  <a:pt x="18768542" y="0"/>
                </a:lnTo>
                <a:lnTo>
                  <a:pt x="18768542" y="10287000"/>
                </a:lnTo>
                <a:lnTo>
                  <a:pt x="0" y="10287000"/>
                </a:lnTo>
                <a:lnTo>
                  <a:pt x="0" y="0"/>
                </a:lnTo>
                <a:close/>
              </a:path>
            </a:pathLst>
          </a:custGeom>
          <a:blipFill>
            <a:blip r:embed="rId3"/>
            <a:stretch>
              <a:fillRect l="-2343" t="-2565" r="-1874" b="-7243"/>
            </a:stretch>
          </a:blipFill>
        </p:spPr>
        <p:txBody>
          <a:bodyPr/>
          <a:lstStyle/>
          <a:p>
            <a:endParaRPr lang="en-C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FA2DB"/>
        </a:solidFill>
        <a:effectLst/>
      </p:bgPr>
    </p:bg>
    <p:spTree>
      <p:nvGrpSpPr>
        <p:cNvPr id="1" name=""/>
        <p:cNvGrpSpPr/>
        <p:nvPr/>
      </p:nvGrpSpPr>
      <p:grpSpPr>
        <a:xfrm>
          <a:off x="0" y="0"/>
          <a:ext cx="0" cy="0"/>
          <a:chOff x="0" y="0"/>
          <a:chExt cx="0" cy="0"/>
        </a:xfrm>
      </p:grpSpPr>
      <p:sp>
        <p:nvSpPr>
          <p:cNvPr id="2" name="Freeform 2"/>
          <p:cNvSpPr/>
          <p:nvPr/>
        </p:nvSpPr>
        <p:spPr>
          <a:xfrm>
            <a:off x="1324975" y="1478547"/>
            <a:ext cx="15340632" cy="8398996"/>
          </a:xfrm>
          <a:custGeom>
            <a:avLst/>
            <a:gdLst/>
            <a:ahLst/>
            <a:cxnLst/>
            <a:rect l="l" t="t" r="r" b="b"/>
            <a:pathLst>
              <a:path w="15340632" h="8398996">
                <a:moveTo>
                  <a:pt x="0" y="0"/>
                </a:moveTo>
                <a:lnTo>
                  <a:pt x="15340632" y="0"/>
                </a:lnTo>
                <a:lnTo>
                  <a:pt x="15340632" y="8398996"/>
                </a:lnTo>
                <a:lnTo>
                  <a:pt x="0" y="839899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4948432" y="418673"/>
            <a:ext cx="10516685" cy="2160701"/>
          </a:xfrm>
          <a:custGeom>
            <a:avLst/>
            <a:gdLst/>
            <a:ahLst/>
            <a:cxnLst/>
            <a:rect l="l" t="t" r="r" b="b"/>
            <a:pathLst>
              <a:path w="10516685" h="2160701">
                <a:moveTo>
                  <a:pt x="0" y="0"/>
                </a:moveTo>
                <a:lnTo>
                  <a:pt x="10516685" y="0"/>
                </a:lnTo>
                <a:lnTo>
                  <a:pt x="10516685" y="2160701"/>
                </a:lnTo>
                <a:lnTo>
                  <a:pt x="0" y="216070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4973728" y="976866"/>
            <a:ext cx="11034062" cy="2266998"/>
          </a:xfrm>
          <a:custGeom>
            <a:avLst/>
            <a:gdLst/>
            <a:ahLst/>
            <a:cxnLst/>
            <a:rect l="l" t="t" r="r" b="b"/>
            <a:pathLst>
              <a:path w="11034062" h="2266998">
                <a:moveTo>
                  <a:pt x="0" y="0"/>
                </a:moveTo>
                <a:lnTo>
                  <a:pt x="11034062" y="0"/>
                </a:lnTo>
                <a:lnTo>
                  <a:pt x="11034062" y="2266999"/>
                </a:lnTo>
                <a:lnTo>
                  <a:pt x="0" y="22669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10067763">
            <a:off x="414633" y="7559069"/>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9">
              <a:extLst>
                <a:ext uri="{96DAC541-7B7A-43D3-8B79-37D633B846F1}">
                  <asvg:svgBlip xmlns:asvg="http://schemas.microsoft.com/office/drawing/2016/SVG/main" r:embed="rId10"/>
                </a:ext>
              </a:extLst>
            </a:blip>
            <a:stretch>
              <a:fillRect t="-2382" b="-23300"/>
            </a:stretch>
          </a:blipFill>
        </p:spPr>
        <p:txBody>
          <a:bodyPr/>
          <a:lstStyle/>
          <a:p>
            <a:endParaRPr lang="en-CA"/>
          </a:p>
        </p:txBody>
      </p:sp>
      <p:sp>
        <p:nvSpPr>
          <p:cNvPr id="6" name="TextBox 6"/>
          <p:cNvSpPr txBox="1"/>
          <p:nvPr/>
        </p:nvSpPr>
        <p:spPr>
          <a:xfrm>
            <a:off x="2809213" y="2078752"/>
            <a:ext cx="13035373" cy="2397896"/>
          </a:xfrm>
          <a:prstGeom prst="rect">
            <a:avLst/>
          </a:prstGeom>
        </p:spPr>
        <p:txBody>
          <a:bodyPr lIns="0" tIns="0" rIns="0" bIns="0" rtlCol="0" anchor="t">
            <a:spAutoFit/>
          </a:bodyPr>
          <a:lstStyle/>
          <a:p>
            <a:pPr algn="ctr">
              <a:lnSpc>
                <a:spcPts val="5499"/>
              </a:lnSpc>
            </a:pPr>
            <a:r>
              <a:rPr lang="en-US" sz="5499" b="1">
                <a:solidFill>
                  <a:srgbClr val="7F7C82"/>
                </a:solidFill>
                <a:latin typeface="Childos Arabic Bold"/>
                <a:ea typeface="Childos Arabic Bold"/>
                <a:cs typeface="Childos Arabic Bold"/>
                <a:sym typeface="Childos Arabic Bold"/>
              </a:rPr>
              <a:t>Ejaculation and Sperm Production</a:t>
            </a:r>
          </a:p>
          <a:p>
            <a:pPr algn="ctr">
              <a:lnSpc>
                <a:spcPts val="6310"/>
              </a:lnSpc>
            </a:pPr>
            <a:endParaRPr lang="en-US" sz="5499" b="1">
              <a:solidFill>
                <a:srgbClr val="7F7C82"/>
              </a:solidFill>
              <a:latin typeface="Childos Arabic Bold"/>
              <a:ea typeface="Childos Arabic Bold"/>
              <a:cs typeface="Childos Arabic Bold"/>
              <a:sym typeface="Childos Arabic Bold"/>
            </a:endParaRPr>
          </a:p>
          <a:p>
            <a:pPr algn="ctr">
              <a:lnSpc>
                <a:spcPts val="6310"/>
              </a:lnSpc>
            </a:pPr>
            <a:endParaRPr lang="en-US" sz="5499" b="1">
              <a:solidFill>
                <a:srgbClr val="7F7C82"/>
              </a:solidFill>
              <a:latin typeface="Childos Arabic Bold"/>
              <a:ea typeface="Childos Arabic Bold"/>
              <a:cs typeface="Childos Arabic Bold"/>
              <a:sym typeface="Childos Arabic Bold"/>
            </a:endParaRPr>
          </a:p>
        </p:txBody>
      </p:sp>
      <p:sp>
        <p:nvSpPr>
          <p:cNvPr id="7" name="TextBox 7"/>
          <p:cNvSpPr txBox="1"/>
          <p:nvPr/>
        </p:nvSpPr>
        <p:spPr>
          <a:xfrm>
            <a:off x="1562558" y="3204745"/>
            <a:ext cx="14282027" cy="5714415"/>
          </a:xfrm>
          <a:prstGeom prst="rect">
            <a:avLst/>
          </a:prstGeom>
        </p:spPr>
        <p:txBody>
          <a:bodyPr lIns="0" tIns="0" rIns="0" bIns="0" rtlCol="0" anchor="t">
            <a:spAutoFit/>
          </a:bodyPr>
          <a:lstStyle/>
          <a:p>
            <a:pPr algn="ctr">
              <a:lnSpc>
                <a:spcPts val="3500"/>
              </a:lnSpc>
            </a:pPr>
            <a:r>
              <a:rPr lang="en-US" sz="3500" b="1">
                <a:solidFill>
                  <a:srgbClr val="5142A4"/>
                </a:solidFill>
                <a:latin typeface="Childos Arabic Bold"/>
                <a:ea typeface="Childos Arabic Bold"/>
                <a:cs typeface="Childos Arabic Bold"/>
                <a:sym typeface="Childos Arabic Bold"/>
              </a:rPr>
              <a:t> </a:t>
            </a:r>
            <a:r>
              <a:rPr lang="en-US" sz="3500">
                <a:solidFill>
                  <a:srgbClr val="5142A4"/>
                </a:solidFill>
                <a:latin typeface="Childos Arabic"/>
                <a:ea typeface="Childos Arabic"/>
                <a:cs typeface="Childos Arabic"/>
                <a:sym typeface="Childos Arabic"/>
              </a:rPr>
              <a:t>Ejaculation is the release of semen (which contains sperm cells) through the urethra outside of the penis. </a:t>
            </a:r>
          </a:p>
          <a:p>
            <a:pPr algn="ctr">
              <a:lnSpc>
                <a:spcPts val="3500"/>
              </a:lnSpc>
            </a:pPr>
            <a:endParaRPr lang="en-US" sz="3500">
              <a:solidFill>
                <a:srgbClr val="5142A4"/>
              </a:solidFill>
              <a:latin typeface="Childos Arabic"/>
              <a:ea typeface="Childos Arabic"/>
              <a:cs typeface="Childos Arabic"/>
              <a:sym typeface="Childos Arabic"/>
            </a:endParaRPr>
          </a:p>
          <a:p>
            <a:pPr algn="ctr">
              <a:lnSpc>
                <a:spcPts val="3500"/>
              </a:lnSpc>
            </a:pPr>
            <a:r>
              <a:rPr lang="en-US" sz="3500">
                <a:solidFill>
                  <a:srgbClr val="32312B"/>
                </a:solidFill>
                <a:latin typeface="Childos Arabic"/>
                <a:ea typeface="Childos Arabic"/>
                <a:cs typeface="Childos Arabic"/>
                <a:sym typeface="Childos Arabic"/>
              </a:rPr>
              <a:t>This can happen for different reasons:</a:t>
            </a:r>
          </a:p>
          <a:p>
            <a:pPr algn="ctr">
              <a:lnSpc>
                <a:spcPts val="3500"/>
              </a:lnSpc>
            </a:pPr>
            <a:endParaRPr lang="en-US" sz="3500">
              <a:solidFill>
                <a:srgbClr val="32312B"/>
              </a:solidFill>
              <a:latin typeface="Childos Arabic"/>
              <a:ea typeface="Childos Arabic"/>
              <a:cs typeface="Childos Arabic"/>
              <a:sym typeface="Childos Arabic"/>
            </a:endParaRPr>
          </a:p>
          <a:p>
            <a:pPr algn="ctr">
              <a:lnSpc>
                <a:spcPts val="3500"/>
              </a:lnSpc>
            </a:pPr>
            <a:r>
              <a:rPr lang="en-US" sz="3500">
                <a:solidFill>
                  <a:srgbClr val="7F7C82"/>
                </a:solidFill>
                <a:latin typeface="Childos Arabic"/>
                <a:ea typeface="Childos Arabic"/>
                <a:cs typeface="Childos Arabic"/>
                <a:sym typeface="Childos Arabic"/>
              </a:rPr>
              <a:t>During sleep (nocturnal ejaculation)</a:t>
            </a:r>
          </a:p>
          <a:p>
            <a:pPr algn="ctr">
              <a:lnSpc>
                <a:spcPts val="3500"/>
              </a:lnSpc>
            </a:pPr>
            <a:endParaRPr lang="en-US" sz="3500">
              <a:solidFill>
                <a:srgbClr val="7F7C82"/>
              </a:solidFill>
              <a:latin typeface="Childos Arabic"/>
              <a:ea typeface="Childos Arabic"/>
              <a:cs typeface="Childos Arabic"/>
              <a:sym typeface="Childos Arabic"/>
            </a:endParaRPr>
          </a:p>
          <a:p>
            <a:pPr algn="ctr">
              <a:lnSpc>
                <a:spcPts val="3500"/>
              </a:lnSpc>
            </a:pPr>
            <a:r>
              <a:rPr lang="en-US" sz="3500">
                <a:solidFill>
                  <a:srgbClr val="7F7C82"/>
                </a:solidFill>
                <a:latin typeface="Childos Arabic"/>
                <a:ea typeface="Childos Arabic"/>
                <a:cs typeface="Childos Arabic"/>
                <a:sym typeface="Childos Arabic"/>
              </a:rPr>
              <a:t>By touching the erect penis</a:t>
            </a:r>
          </a:p>
          <a:p>
            <a:pPr algn="ctr">
              <a:lnSpc>
                <a:spcPts val="3500"/>
              </a:lnSpc>
            </a:pPr>
            <a:endParaRPr lang="en-US" sz="3500">
              <a:solidFill>
                <a:srgbClr val="7F7C82"/>
              </a:solidFill>
              <a:latin typeface="Childos Arabic"/>
              <a:ea typeface="Childos Arabic"/>
              <a:cs typeface="Childos Arabic"/>
              <a:sym typeface="Childos Arabic"/>
            </a:endParaRPr>
          </a:p>
          <a:p>
            <a:pPr algn="ctr">
              <a:lnSpc>
                <a:spcPts val="3500"/>
              </a:lnSpc>
            </a:pPr>
            <a:r>
              <a:rPr lang="en-US" sz="3500">
                <a:solidFill>
                  <a:srgbClr val="000000"/>
                </a:solidFill>
                <a:latin typeface="Childos Arabic"/>
                <a:ea typeface="Childos Arabic"/>
                <a:cs typeface="Childos Arabic"/>
                <a:sym typeface="Childos Arabic"/>
              </a:rPr>
              <a:t>There is no need to worry about nocturnal ejaculations and erotic dreams, they are completely natural and become less frequent after puberty.</a:t>
            </a:r>
          </a:p>
          <a:p>
            <a:pPr algn="ctr">
              <a:lnSpc>
                <a:spcPts val="3203"/>
              </a:lnSpc>
            </a:pPr>
            <a:endParaRPr lang="en-US" sz="3500">
              <a:solidFill>
                <a:srgbClr val="000000"/>
              </a:solidFill>
              <a:latin typeface="Childos Arabic"/>
              <a:ea typeface="Childos Arabic"/>
              <a:cs typeface="Childos Arabic"/>
              <a:sym typeface="Childos Arabic"/>
            </a:endParaRPr>
          </a:p>
        </p:txBody>
      </p:sp>
      <p:sp>
        <p:nvSpPr>
          <p:cNvPr id="8" name="Freeform 8"/>
          <p:cNvSpPr/>
          <p:nvPr/>
        </p:nvSpPr>
        <p:spPr>
          <a:xfrm rot="128108">
            <a:off x="12347001" y="598573"/>
            <a:ext cx="5646381" cy="4114800"/>
          </a:xfrm>
          <a:custGeom>
            <a:avLst/>
            <a:gdLst/>
            <a:ahLst/>
            <a:cxnLst/>
            <a:rect l="l" t="t" r="r" b="b"/>
            <a:pathLst>
              <a:path w="5646381" h="4114800">
                <a:moveTo>
                  <a:pt x="0" y="0"/>
                </a:moveTo>
                <a:lnTo>
                  <a:pt x="5646381" y="0"/>
                </a:lnTo>
                <a:lnTo>
                  <a:pt x="5646381"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Freeform 9"/>
          <p:cNvSpPr/>
          <p:nvPr/>
        </p:nvSpPr>
        <p:spPr>
          <a:xfrm rot="-7479403">
            <a:off x="8926264" y="-429563"/>
            <a:ext cx="2103866" cy="2283709"/>
          </a:xfrm>
          <a:custGeom>
            <a:avLst/>
            <a:gdLst/>
            <a:ahLst/>
            <a:cxnLst/>
            <a:rect l="l" t="t" r="r" b="b"/>
            <a:pathLst>
              <a:path w="2103866" h="2283709">
                <a:moveTo>
                  <a:pt x="0" y="0"/>
                </a:moveTo>
                <a:lnTo>
                  <a:pt x="2103866" y="0"/>
                </a:lnTo>
                <a:lnTo>
                  <a:pt x="2103866" y="2283709"/>
                </a:lnTo>
                <a:lnTo>
                  <a:pt x="0" y="228370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0" name="Freeform 10"/>
          <p:cNvSpPr/>
          <p:nvPr/>
        </p:nvSpPr>
        <p:spPr>
          <a:xfrm>
            <a:off x="14242075" y="8602292"/>
            <a:ext cx="3431635" cy="1119571"/>
          </a:xfrm>
          <a:custGeom>
            <a:avLst/>
            <a:gdLst/>
            <a:ahLst/>
            <a:cxnLst/>
            <a:rect l="l" t="t" r="r" b="b"/>
            <a:pathLst>
              <a:path w="3431635" h="1119571">
                <a:moveTo>
                  <a:pt x="0" y="0"/>
                </a:moveTo>
                <a:lnTo>
                  <a:pt x="3431636" y="0"/>
                </a:lnTo>
                <a:lnTo>
                  <a:pt x="3431636" y="1119571"/>
                </a:lnTo>
                <a:lnTo>
                  <a:pt x="0" y="1119571"/>
                </a:lnTo>
                <a:lnTo>
                  <a:pt x="0" y="0"/>
                </a:lnTo>
                <a:close/>
              </a:path>
            </a:pathLst>
          </a:custGeom>
          <a:blipFill>
            <a:blip r:embed="rId15"/>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1152</Words>
  <Application>Microsoft Office PowerPoint</Application>
  <PresentationFormat>Custom</PresentationFormat>
  <Paragraphs>111</Paragraphs>
  <Slides>23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Childos Arabic Bold</vt:lpstr>
      <vt:lpstr>Calibri</vt:lpstr>
      <vt:lpstr>Childos Arabic</vt:lpstr>
      <vt:lpstr>Childos Arabic Medium</vt:lpstr>
      <vt:lpstr>Arial</vt:lpstr>
      <vt:lpstr>Arimo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5 - Transitions to Adolescence</dc:title>
  <dc:creator>Andrea Verreault</dc:creator>
  <cp:lastModifiedBy>Andrea Verreault</cp:lastModifiedBy>
  <cp:revision>2</cp:revision>
  <dcterms:created xsi:type="dcterms:W3CDTF">2006-08-16T00:00:00Z</dcterms:created>
  <dcterms:modified xsi:type="dcterms:W3CDTF">2025-04-01T00:31:57Z</dcterms:modified>
  <dc:identifier>DAGhkJI05ko</dc:identifier>
</cp:coreProperties>
</file>